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B111A7-DBB5-55A8-6570-EB7654DF6D05}" v="48" dt="2024-11-25T20:46:46.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C421-D778-290E-C491-1390FD43F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E6818ACC-DB89-500C-7DB4-D221250FB2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3B975970-EFC2-7AB2-B2A2-4918B04E8C60}"/>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5" name="Footer Placeholder 4">
            <a:extLst>
              <a:ext uri="{FF2B5EF4-FFF2-40B4-BE49-F238E27FC236}">
                <a16:creationId xmlns:a16="http://schemas.microsoft.com/office/drawing/2014/main" id="{B70D7DBF-2AD0-1AC3-718E-7011A2208F2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293D6EA-781F-9436-E0A4-34EA0ADEB02B}"/>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2506863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856C1-F626-C113-F8D6-200AB20FF80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D94337A-BAEE-EC1F-BBD8-CF9D83FB1A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5F1C6CC-4127-C2A6-2060-C05B9F4CA507}"/>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5" name="Footer Placeholder 4">
            <a:extLst>
              <a:ext uri="{FF2B5EF4-FFF2-40B4-BE49-F238E27FC236}">
                <a16:creationId xmlns:a16="http://schemas.microsoft.com/office/drawing/2014/main" id="{2358B5CC-1497-FCD5-B8DE-E012B713A81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DEB283E-A6A6-8CC1-72DD-774225590689}"/>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103122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8BA1E4-A908-CBD7-0923-76C30B2B42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DC34A9E-EFEB-62F0-0889-A449833660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E0E96FD-BC54-E27A-647F-3184F3D6165C}"/>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5" name="Footer Placeholder 4">
            <a:extLst>
              <a:ext uri="{FF2B5EF4-FFF2-40B4-BE49-F238E27FC236}">
                <a16:creationId xmlns:a16="http://schemas.microsoft.com/office/drawing/2014/main" id="{F1599B1F-F2A0-E1DF-CA1E-66A37E51FB3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BE65ACD-CB57-5470-C65A-19D364FFF075}"/>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289876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52FF-3F3B-80F1-4723-B4B68A897C8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2C5A406-08FB-1950-3316-935A632F3B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39D1B8F-FC35-A61F-7789-92DCDAB66EB1}"/>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5" name="Footer Placeholder 4">
            <a:extLst>
              <a:ext uri="{FF2B5EF4-FFF2-40B4-BE49-F238E27FC236}">
                <a16:creationId xmlns:a16="http://schemas.microsoft.com/office/drawing/2014/main" id="{D6C6A7E6-08D0-5E3D-03FF-002AB6DD523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08DE951-3271-EF08-72BB-F6B6C53FB549}"/>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395898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745D-F817-B886-06D2-89450AB3BA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142B406D-C83C-5FAF-0B8F-68B56CC540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5692CA-171B-FA0F-3452-C1077014353F}"/>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5" name="Footer Placeholder 4">
            <a:extLst>
              <a:ext uri="{FF2B5EF4-FFF2-40B4-BE49-F238E27FC236}">
                <a16:creationId xmlns:a16="http://schemas.microsoft.com/office/drawing/2014/main" id="{45C180BB-F5AF-968D-3152-4554BEEB00C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9F5A40A-BA5F-D084-A3C1-72F68F7F7B1D}"/>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305146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9D4B-E651-1436-84E7-32353B27910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4B7F9E9-3ECF-CAC4-E923-64DA9A018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F4DFF8B8-DC3C-ED70-BD3D-E620610ED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725BC38-92D4-1BF1-01B1-96BEF17CF7F6}"/>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6" name="Footer Placeholder 5">
            <a:extLst>
              <a:ext uri="{FF2B5EF4-FFF2-40B4-BE49-F238E27FC236}">
                <a16:creationId xmlns:a16="http://schemas.microsoft.com/office/drawing/2014/main" id="{57679EB1-6796-D6FD-C22B-392553EB042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8108595-D61D-99ED-9FAC-75116AE2CE63}"/>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24984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6BA9-7C13-2170-012C-0E866FD97A1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9693B3D-56D2-C029-39F9-28B70B7D62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8A98E-246A-DD12-7191-741529D36C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5B1F580-97E1-1271-BFEF-65F0038666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D1848A-F328-F3E0-6145-CF007CCDA8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FB42B292-6F65-CC59-EFC2-6D53B8D7A098}"/>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8" name="Footer Placeholder 7">
            <a:extLst>
              <a:ext uri="{FF2B5EF4-FFF2-40B4-BE49-F238E27FC236}">
                <a16:creationId xmlns:a16="http://schemas.microsoft.com/office/drawing/2014/main" id="{0D41411E-0E59-9F73-D4B9-CD324CEDA90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9F6E371-ED6D-4507-C936-A443DE0B426E}"/>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16431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7E12-9007-53B1-89E4-1F9C45B476B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7F7CF95-4EBB-8B5F-CB70-A5B47EF7242C}"/>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4" name="Footer Placeholder 3">
            <a:extLst>
              <a:ext uri="{FF2B5EF4-FFF2-40B4-BE49-F238E27FC236}">
                <a16:creationId xmlns:a16="http://schemas.microsoft.com/office/drawing/2014/main" id="{A196262B-D170-782D-F18B-5729FEAB6D9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3CE6228C-A423-9EBD-1EB9-FE36F2452BED}"/>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375284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221E5-D60B-5E1F-CF64-33E1D96ADA5C}"/>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3" name="Footer Placeholder 2">
            <a:extLst>
              <a:ext uri="{FF2B5EF4-FFF2-40B4-BE49-F238E27FC236}">
                <a16:creationId xmlns:a16="http://schemas.microsoft.com/office/drawing/2014/main" id="{F6445A42-BFA3-9D2E-637D-6EA1EF5571FC}"/>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EA60C7E-77C4-6F23-A8BF-A14FD2D92461}"/>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352626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113B-4A52-115C-49E0-A9D7EE60A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FE08AB4-292A-FC6C-EBBA-339F6BA06C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E4D8249-BDA0-886C-56A2-28FA2C3D9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A8D87-134F-138C-2A0F-B4AE5DBF609C}"/>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6" name="Footer Placeholder 5">
            <a:extLst>
              <a:ext uri="{FF2B5EF4-FFF2-40B4-BE49-F238E27FC236}">
                <a16:creationId xmlns:a16="http://schemas.microsoft.com/office/drawing/2014/main" id="{FE0B4F43-13D1-B922-4C6A-7DF4AC462CE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2A70AFF-13CA-0751-B15E-5AA4BE1D0B74}"/>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253775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013CE-7BC3-879A-1779-56BA15E13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E128C9D-156E-ED4B-7EA6-44DAD1508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DC1767A-6E89-AAC4-7938-CF392AC8C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BEB46-3F5A-65B8-44B2-882907C28E9E}"/>
              </a:ext>
            </a:extLst>
          </p:cNvPr>
          <p:cNvSpPr>
            <a:spLocks noGrp="1"/>
          </p:cNvSpPr>
          <p:nvPr>
            <p:ph type="dt" sz="half" idx="10"/>
          </p:nvPr>
        </p:nvSpPr>
        <p:spPr/>
        <p:txBody>
          <a:bodyPr/>
          <a:lstStyle/>
          <a:p>
            <a:fld id="{C91223D9-EBEC-4D56-9F5B-DCE4F91BBA69}" type="datetimeFigureOut">
              <a:rPr lang="en-NZ" smtClean="0"/>
              <a:t>25/11/2024</a:t>
            </a:fld>
            <a:endParaRPr lang="en-NZ"/>
          </a:p>
        </p:txBody>
      </p:sp>
      <p:sp>
        <p:nvSpPr>
          <p:cNvPr id="6" name="Footer Placeholder 5">
            <a:extLst>
              <a:ext uri="{FF2B5EF4-FFF2-40B4-BE49-F238E27FC236}">
                <a16:creationId xmlns:a16="http://schemas.microsoft.com/office/drawing/2014/main" id="{9B61EE8C-B8E8-BF3B-8C4C-C718C1F4C42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D810A21-BC99-9BA3-1661-719BF7946F75}"/>
              </a:ext>
            </a:extLst>
          </p:cNvPr>
          <p:cNvSpPr>
            <a:spLocks noGrp="1"/>
          </p:cNvSpPr>
          <p:nvPr>
            <p:ph type="sldNum" sz="quarter" idx="12"/>
          </p:nvPr>
        </p:nvSpPr>
        <p:spPr/>
        <p:txBody>
          <a:bodyPr/>
          <a:lstStyle/>
          <a:p>
            <a:fld id="{9DDDAD46-81D4-4549-AF76-1B25A627D958}" type="slidenum">
              <a:rPr lang="en-NZ" smtClean="0"/>
              <a:t>‹#›</a:t>
            </a:fld>
            <a:endParaRPr lang="en-NZ"/>
          </a:p>
        </p:txBody>
      </p:sp>
    </p:spTree>
    <p:extLst>
      <p:ext uri="{BB962C8B-B14F-4D97-AF65-F5344CB8AC3E}">
        <p14:creationId xmlns:p14="http://schemas.microsoft.com/office/powerpoint/2010/main" val="3784709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C5111F-AA2C-0609-65A1-E2F038309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5689B7D-7C0E-B1BF-DA23-6E5A28723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47F2C7A-E715-1578-78BA-FD7D35B29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1223D9-EBEC-4D56-9F5B-DCE4F91BBA69}" type="datetimeFigureOut">
              <a:rPr lang="en-NZ" smtClean="0"/>
              <a:t>25/11/2024</a:t>
            </a:fld>
            <a:endParaRPr lang="en-NZ"/>
          </a:p>
        </p:txBody>
      </p:sp>
      <p:sp>
        <p:nvSpPr>
          <p:cNvPr id="5" name="Footer Placeholder 4">
            <a:extLst>
              <a:ext uri="{FF2B5EF4-FFF2-40B4-BE49-F238E27FC236}">
                <a16:creationId xmlns:a16="http://schemas.microsoft.com/office/drawing/2014/main" id="{BF11D9DC-4F38-D83C-02F9-BC8B32EFA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55BBE460-4892-97CB-CA55-182C49F983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DDAD46-81D4-4549-AF76-1B25A627D958}" type="slidenum">
              <a:rPr lang="en-NZ" smtClean="0"/>
              <a:t>‹#›</a:t>
            </a:fld>
            <a:endParaRPr lang="en-NZ"/>
          </a:p>
        </p:txBody>
      </p:sp>
    </p:spTree>
    <p:extLst>
      <p:ext uri="{BB962C8B-B14F-4D97-AF65-F5344CB8AC3E}">
        <p14:creationId xmlns:p14="http://schemas.microsoft.com/office/powerpoint/2010/main" val="1735218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4A3C1-EA2F-CF10-FEA7-C269C654D5C4}"/>
              </a:ext>
            </a:extLst>
          </p:cNvPr>
          <p:cNvSpPr>
            <a:spLocks noGrp="1"/>
          </p:cNvSpPr>
          <p:nvPr>
            <p:ph type="ctrTitle"/>
          </p:nvPr>
        </p:nvSpPr>
        <p:spPr/>
        <p:txBody>
          <a:bodyPr/>
          <a:lstStyle/>
          <a:p>
            <a:r>
              <a:rPr lang="en-NZ" dirty="0"/>
              <a:t>Young Scholars Programme</a:t>
            </a:r>
          </a:p>
        </p:txBody>
      </p:sp>
      <p:sp>
        <p:nvSpPr>
          <p:cNvPr id="3" name="Subtitle 2">
            <a:extLst>
              <a:ext uri="{FF2B5EF4-FFF2-40B4-BE49-F238E27FC236}">
                <a16:creationId xmlns:a16="http://schemas.microsoft.com/office/drawing/2014/main" id="{97D0958E-539D-7BC5-2E18-2D29475ACD6E}"/>
              </a:ext>
            </a:extLst>
          </p:cNvPr>
          <p:cNvSpPr>
            <a:spLocks noGrp="1"/>
          </p:cNvSpPr>
          <p:nvPr>
            <p:ph type="subTitle" idx="1"/>
          </p:nvPr>
        </p:nvSpPr>
        <p:spPr/>
        <p:txBody>
          <a:bodyPr/>
          <a:lstStyle/>
          <a:p>
            <a:r>
              <a:rPr lang="en-NZ" dirty="0"/>
              <a:t>Application Guide</a:t>
            </a:r>
          </a:p>
        </p:txBody>
      </p:sp>
    </p:spTree>
    <p:extLst>
      <p:ext uri="{BB962C8B-B14F-4D97-AF65-F5344CB8AC3E}">
        <p14:creationId xmlns:p14="http://schemas.microsoft.com/office/powerpoint/2010/main" val="2510092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78F915-5BB7-62BB-A28F-76C7B52C52B9}"/>
              </a:ext>
            </a:extLst>
          </p:cNvPr>
          <p:cNvSpPr txBox="1"/>
          <p:nvPr/>
        </p:nvSpPr>
        <p:spPr>
          <a:xfrm>
            <a:off x="1445635" y="4667934"/>
            <a:ext cx="3760772" cy="584775"/>
          </a:xfrm>
          <a:prstGeom prst="rect">
            <a:avLst/>
          </a:prstGeom>
          <a:noFill/>
        </p:spPr>
        <p:txBody>
          <a:bodyPr wrap="square">
            <a:spAutoFit/>
          </a:bodyPr>
          <a:lstStyle/>
          <a:p>
            <a:pPr algn="l"/>
            <a:r>
              <a:rPr lang="en-US" sz="1600" b="1" i="0" u="none" strike="noStrike" baseline="0" dirty="0"/>
              <a:t>Make sure to select ‘Certificate’ as</a:t>
            </a:r>
          </a:p>
          <a:p>
            <a:pPr algn="l"/>
            <a:r>
              <a:rPr lang="en-NZ" sz="1600" b="1" i="0" u="none" strike="noStrike" baseline="0" dirty="0"/>
              <a:t>‘Programme Type’.</a:t>
            </a:r>
            <a:endParaRPr lang="en-NZ" sz="1600" dirty="0"/>
          </a:p>
        </p:txBody>
      </p:sp>
      <p:pic>
        <p:nvPicPr>
          <p:cNvPr id="9" name="Picture 8">
            <a:extLst>
              <a:ext uri="{FF2B5EF4-FFF2-40B4-BE49-F238E27FC236}">
                <a16:creationId xmlns:a16="http://schemas.microsoft.com/office/drawing/2014/main" id="{8C800D68-3EF3-3ECD-5D2E-7B8AB71EFEDD}"/>
              </a:ext>
            </a:extLst>
          </p:cNvPr>
          <p:cNvPicPr>
            <a:picLocks noChangeAspect="1"/>
          </p:cNvPicPr>
          <p:nvPr/>
        </p:nvPicPr>
        <p:blipFill>
          <a:blip r:embed="rId2"/>
          <a:stretch>
            <a:fillRect/>
          </a:stretch>
        </p:blipFill>
        <p:spPr>
          <a:xfrm>
            <a:off x="457200" y="441734"/>
            <a:ext cx="5299878" cy="2863441"/>
          </a:xfrm>
          <a:prstGeom prst="rect">
            <a:avLst/>
          </a:prstGeom>
        </p:spPr>
      </p:pic>
      <p:pic>
        <p:nvPicPr>
          <p:cNvPr id="11" name="Picture 10">
            <a:extLst>
              <a:ext uri="{FF2B5EF4-FFF2-40B4-BE49-F238E27FC236}">
                <a16:creationId xmlns:a16="http://schemas.microsoft.com/office/drawing/2014/main" id="{1D699514-AD29-4E1D-B416-261C784334C9}"/>
              </a:ext>
            </a:extLst>
          </p:cNvPr>
          <p:cNvPicPr>
            <a:picLocks noChangeAspect="1"/>
          </p:cNvPicPr>
          <p:nvPr/>
        </p:nvPicPr>
        <p:blipFill>
          <a:blip r:embed="rId3"/>
          <a:stretch>
            <a:fillRect/>
          </a:stretch>
        </p:blipFill>
        <p:spPr>
          <a:xfrm>
            <a:off x="1897464" y="3038475"/>
            <a:ext cx="2419350" cy="1181100"/>
          </a:xfrm>
          <a:prstGeom prst="rect">
            <a:avLst/>
          </a:prstGeom>
        </p:spPr>
      </p:pic>
      <p:pic>
        <p:nvPicPr>
          <p:cNvPr id="13" name="Picture 12">
            <a:extLst>
              <a:ext uri="{FF2B5EF4-FFF2-40B4-BE49-F238E27FC236}">
                <a16:creationId xmlns:a16="http://schemas.microsoft.com/office/drawing/2014/main" id="{9601115B-EB7F-0839-7C52-3EB423B0957F}"/>
              </a:ext>
            </a:extLst>
          </p:cNvPr>
          <p:cNvPicPr>
            <a:picLocks noChangeAspect="1"/>
          </p:cNvPicPr>
          <p:nvPr/>
        </p:nvPicPr>
        <p:blipFill>
          <a:blip r:embed="rId4"/>
          <a:stretch>
            <a:fillRect/>
          </a:stretch>
        </p:blipFill>
        <p:spPr>
          <a:xfrm>
            <a:off x="6096000" y="1751916"/>
            <a:ext cx="5486400" cy="4514850"/>
          </a:xfrm>
          <a:prstGeom prst="rect">
            <a:avLst/>
          </a:prstGeom>
        </p:spPr>
      </p:pic>
      <p:cxnSp>
        <p:nvCxnSpPr>
          <p:cNvPr id="15" name="Straight Arrow Connector 14">
            <a:extLst>
              <a:ext uri="{FF2B5EF4-FFF2-40B4-BE49-F238E27FC236}">
                <a16:creationId xmlns:a16="http://schemas.microsoft.com/office/drawing/2014/main" id="{CA61C8FF-CDE6-8660-DBF0-A91933991EF7}"/>
              </a:ext>
            </a:extLst>
          </p:cNvPr>
          <p:cNvCxnSpPr>
            <a:cxnSpLocks/>
          </p:cNvCxnSpPr>
          <p:nvPr/>
        </p:nvCxnSpPr>
        <p:spPr>
          <a:xfrm flipV="1">
            <a:off x="5206407" y="4009341"/>
            <a:ext cx="1882456" cy="658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905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69E4FD-115C-3BAC-1AFF-8D2DDCECE940}"/>
              </a:ext>
            </a:extLst>
          </p:cNvPr>
          <p:cNvSpPr txBox="1"/>
          <p:nvPr/>
        </p:nvSpPr>
        <p:spPr>
          <a:xfrm>
            <a:off x="459464" y="2890391"/>
            <a:ext cx="2899372" cy="1077218"/>
          </a:xfrm>
          <a:prstGeom prst="rect">
            <a:avLst/>
          </a:prstGeom>
          <a:noFill/>
        </p:spPr>
        <p:txBody>
          <a:bodyPr wrap="square">
            <a:spAutoFit/>
          </a:bodyPr>
          <a:lstStyle/>
          <a:p>
            <a:pPr algn="l"/>
            <a:r>
              <a:rPr lang="en-NZ" sz="1600" b="1" i="0" u="none" strike="noStrike" baseline="0" dirty="0"/>
              <a:t>Search ‘Young Scholars’ and</a:t>
            </a:r>
          </a:p>
          <a:p>
            <a:pPr algn="l"/>
            <a:r>
              <a:rPr lang="en-NZ" sz="1600" b="1" i="0" u="none" strike="noStrike" baseline="0" dirty="0"/>
              <a:t>select the ‘Young Scholars</a:t>
            </a:r>
          </a:p>
          <a:p>
            <a:pPr algn="l"/>
            <a:r>
              <a:rPr lang="en-NZ" sz="1600" b="1" i="0" u="none" strike="noStrike" baseline="0" dirty="0"/>
              <a:t>Programme’ from the drop</a:t>
            </a:r>
          </a:p>
          <a:p>
            <a:pPr algn="l"/>
            <a:r>
              <a:rPr lang="en-NZ" sz="1600" b="1" i="0" u="none" strike="noStrike" baseline="0" dirty="0"/>
              <a:t>down list.</a:t>
            </a:r>
            <a:endParaRPr lang="en-NZ" sz="1600" dirty="0"/>
          </a:p>
        </p:txBody>
      </p:sp>
      <p:pic>
        <p:nvPicPr>
          <p:cNvPr id="7" name="Picture 6">
            <a:extLst>
              <a:ext uri="{FF2B5EF4-FFF2-40B4-BE49-F238E27FC236}">
                <a16:creationId xmlns:a16="http://schemas.microsoft.com/office/drawing/2014/main" id="{EABB16B4-AD17-2512-08AD-811FBBAAA656}"/>
              </a:ext>
            </a:extLst>
          </p:cNvPr>
          <p:cNvPicPr>
            <a:picLocks noChangeAspect="1"/>
          </p:cNvPicPr>
          <p:nvPr/>
        </p:nvPicPr>
        <p:blipFill>
          <a:blip r:embed="rId2"/>
          <a:stretch>
            <a:fillRect/>
          </a:stretch>
        </p:blipFill>
        <p:spPr>
          <a:xfrm>
            <a:off x="3262312" y="514350"/>
            <a:ext cx="5667375" cy="5829300"/>
          </a:xfrm>
          <a:prstGeom prst="rect">
            <a:avLst/>
          </a:prstGeom>
        </p:spPr>
      </p:pic>
    </p:spTree>
    <p:extLst>
      <p:ext uri="{BB962C8B-B14F-4D97-AF65-F5344CB8AC3E}">
        <p14:creationId xmlns:p14="http://schemas.microsoft.com/office/powerpoint/2010/main" val="209944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5467521-7A8B-A7F0-51D2-D01A5C2A8605}"/>
              </a:ext>
            </a:extLst>
          </p:cNvPr>
          <p:cNvSpPr txBox="1"/>
          <p:nvPr/>
        </p:nvSpPr>
        <p:spPr>
          <a:xfrm>
            <a:off x="495677" y="2890391"/>
            <a:ext cx="2854105" cy="1077218"/>
          </a:xfrm>
          <a:prstGeom prst="rect">
            <a:avLst/>
          </a:prstGeom>
          <a:noFill/>
        </p:spPr>
        <p:txBody>
          <a:bodyPr wrap="square">
            <a:spAutoFit/>
          </a:bodyPr>
          <a:lstStyle/>
          <a:p>
            <a:pPr algn="l"/>
            <a:r>
              <a:rPr lang="en-US" sz="1600" b="1" i="0" u="none" strike="noStrike" baseline="0" dirty="0"/>
              <a:t>You will be prompted to select a start term. Please select </a:t>
            </a:r>
            <a:r>
              <a:rPr lang="en-NZ" sz="1600" b="1" i="0" u="none" strike="noStrike" baseline="0" dirty="0"/>
              <a:t>Semester One of the relevant year.</a:t>
            </a:r>
            <a:endParaRPr lang="en-NZ" sz="1600" dirty="0"/>
          </a:p>
        </p:txBody>
      </p:sp>
      <p:pic>
        <p:nvPicPr>
          <p:cNvPr id="9" name="Picture 8">
            <a:extLst>
              <a:ext uri="{FF2B5EF4-FFF2-40B4-BE49-F238E27FC236}">
                <a16:creationId xmlns:a16="http://schemas.microsoft.com/office/drawing/2014/main" id="{E4509326-201F-2896-A46B-A9AEE4426588}"/>
              </a:ext>
            </a:extLst>
          </p:cNvPr>
          <p:cNvPicPr>
            <a:picLocks noChangeAspect="1"/>
          </p:cNvPicPr>
          <p:nvPr/>
        </p:nvPicPr>
        <p:blipFill>
          <a:blip r:embed="rId2"/>
          <a:stretch>
            <a:fillRect/>
          </a:stretch>
        </p:blipFill>
        <p:spPr>
          <a:xfrm>
            <a:off x="3513027" y="719411"/>
            <a:ext cx="5165945" cy="5419178"/>
          </a:xfrm>
          <a:prstGeom prst="rect">
            <a:avLst/>
          </a:prstGeom>
        </p:spPr>
      </p:pic>
    </p:spTree>
    <p:extLst>
      <p:ext uri="{BB962C8B-B14F-4D97-AF65-F5344CB8AC3E}">
        <p14:creationId xmlns:p14="http://schemas.microsoft.com/office/powerpoint/2010/main" val="369591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251092-32DC-E332-3090-990EE8A4D377}"/>
              </a:ext>
            </a:extLst>
          </p:cNvPr>
          <p:cNvSpPr txBox="1"/>
          <p:nvPr/>
        </p:nvSpPr>
        <p:spPr>
          <a:xfrm>
            <a:off x="522839" y="2644169"/>
            <a:ext cx="3113544" cy="1569660"/>
          </a:xfrm>
          <a:prstGeom prst="rect">
            <a:avLst/>
          </a:prstGeom>
          <a:noFill/>
        </p:spPr>
        <p:txBody>
          <a:bodyPr wrap="square">
            <a:spAutoFit/>
          </a:bodyPr>
          <a:lstStyle/>
          <a:p>
            <a:pPr algn="l"/>
            <a:r>
              <a:rPr lang="en-US" sz="1600" b="1" i="0" u="none" strike="noStrike" baseline="0" dirty="0"/>
              <a:t>You will be prompted to select</a:t>
            </a:r>
          </a:p>
          <a:p>
            <a:pPr algn="l"/>
            <a:r>
              <a:rPr lang="en-US" sz="1600" b="1" i="0" u="none" strike="noStrike" baseline="0" dirty="0"/>
              <a:t>your intended course. If you</a:t>
            </a:r>
          </a:p>
          <a:p>
            <a:pPr algn="l"/>
            <a:r>
              <a:rPr lang="en-US" sz="1600" b="1" i="0" u="none" strike="noStrike" baseline="0" dirty="0"/>
              <a:t>are unsure what course you</a:t>
            </a:r>
          </a:p>
          <a:p>
            <a:pPr algn="l"/>
            <a:r>
              <a:rPr lang="en-US" sz="1600" b="1" i="0" u="none" strike="noStrike" baseline="0" dirty="0"/>
              <a:t>wish to study, please </a:t>
            </a:r>
            <a:r>
              <a:rPr lang="en-NZ" sz="1600" b="1" i="0" u="none" strike="noStrike" baseline="0" dirty="0"/>
              <a:t>reach out to our Faculty Academic Coordinators.</a:t>
            </a:r>
            <a:endParaRPr lang="en-NZ" sz="1600" dirty="0"/>
          </a:p>
        </p:txBody>
      </p:sp>
      <p:pic>
        <p:nvPicPr>
          <p:cNvPr id="9" name="Picture 8">
            <a:extLst>
              <a:ext uri="{FF2B5EF4-FFF2-40B4-BE49-F238E27FC236}">
                <a16:creationId xmlns:a16="http://schemas.microsoft.com/office/drawing/2014/main" id="{63A2A55E-8864-2A26-E896-3A8887183338}"/>
              </a:ext>
            </a:extLst>
          </p:cNvPr>
          <p:cNvPicPr>
            <a:picLocks noChangeAspect="1"/>
          </p:cNvPicPr>
          <p:nvPr/>
        </p:nvPicPr>
        <p:blipFill>
          <a:blip r:embed="rId2"/>
          <a:stretch>
            <a:fillRect/>
          </a:stretch>
        </p:blipFill>
        <p:spPr>
          <a:xfrm>
            <a:off x="3476743" y="821248"/>
            <a:ext cx="5238514" cy="5215504"/>
          </a:xfrm>
          <a:prstGeom prst="rect">
            <a:avLst/>
          </a:prstGeom>
        </p:spPr>
      </p:pic>
    </p:spTree>
    <p:extLst>
      <p:ext uri="{BB962C8B-B14F-4D97-AF65-F5344CB8AC3E}">
        <p14:creationId xmlns:p14="http://schemas.microsoft.com/office/powerpoint/2010/main" val="284998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F0AD31-401E-D397-78DA-46EA236C2EFE}"/>
              </a:ext>
            </a:extLst>
          </p:cNvPr>
          <p:cNvSpPr txBox="1"/>
          <p:nvPr/>
        </p:nvSpPr>
        <p:spPr>
          <a:xfrm>
            <a:off x="477571" y="2151726"/>
            <a:ext cx="6097508" cy="2554545"/>
          </a:xfrm>
          <a:prstGeom prst="rect">
            <a:avLst/>
          </a:prstGeom>
          <a:noFill/>
        </p:spPr>
        <p:txBody>
          <a:bodyPr wrap="square">
            <a:spAutoFit/>
          </a:bodyPr>
          <a:lstStyle/>
          <a:p>
            <a:pPr algn="l"/>
            <a:r>
              <a:rPr lang="en-US" sz="1600" b="1" i="0" u="none" strike="noStrike" baseline="0" dirty="0"/>
              <a:t>Double check all your programme selections.</a:t>
            </a:r>
          </a:p>
          <a:p>
            <a:pPr algn="l"/>
            <a:endParaRPr lang="en-US" sz="1600" b="1" i="0" u="none" strike="noStrike" baseline="0" dirty="0"/>
          </a:p>
          <a:p>
            <a:pPr algn="l"/>
            <a:r>
              <a:rPr lang="en-US" sz="1600" b="1" i="0" u="none" strike="noStrike" baseline="0" dirty="0"/>
              <a:t>For a March start-date, you should have the following </a:t>
            </a:r>
            <a:r>
              <a:rPr lang="en-NZ" sz="1600" b="1" i="0" u="none" strike="noStrike" baseline="0" dirty="0"/>
              <a:t>options selected:</a:t>
            </a:r>
          </a:p>
          <a:p>
            <a:pPr algn="l"/>
            <a:endParaRPr lang="en-NZ" sz="1600" b="1" i="0" u="none" strike="noStrike" baseline="0" dirty="0"/>
          </a:p>
          <a:p>
            <a:pPr marL="285750" indent="-285750" algn="l">
              <a:buFont typeface="Arial" panose="020B0604020202020204" pitchFamily="34" charset="0"/>
              <a:buChar char="•"/>
            </a:pPr>
            <a:r>
              <a:rPr lang="en-NZ" sz="1600" b="1" i="0" u="none" strike="noStrike" baseline="0" dirty="0"/>
              <a:t>Select a programme type: </a:t>
            </a:r>
            <a:r>
              <a:rPr lang="en-NZ" sz="1600" b="0" i="0" u="none" strike="noStrike" baseline="0" dirty="0"/>
              <a:t>Certificate</a:t>
            </a:r>
          </a:p>
          <a:p>
            <a:pPr marL="285750" indent="-285750" algn="l">
              <a:buFont typeface="Arial" panose="020B0604020202020204" pitchFamily="34" charset="0"/>
              <a:buChar char="•"/>
            </a:pPr>
            <a:r>
              <a:rPr lang="en-NZ" sz="1600" b="1" i="0" u="none" strike="noStrike" baseline="0" dirty="0"/>
              <a:t>Programme: </a:t>
            </a:r>
            <a:r>
              <a:rPr lang="en-NZ" sz="1600" b="0" i="0" u="none" strike="noStrike" baseline="0" dirty="0"/>
              <a:t>Certificate of Proficiency</a:t>
            </a:r>
          </a:p>
          <a:p>
            <a:pPr marL="285750" indent="-285750" algn="l">
              <a:buFont typeface="Arial" panose="020B0604020202020204" pitchFamily="34" charset="0"/>
              <a:buChar char="•"/>
            </a:pPr>
            <a:r>
              <a:rPr lang="en-US" sz="1600" b="1" i="0" u="none" strike="noStrike" baseline="0" dirty="0"/>
              <a:t>Select major/</a:t>
            </a:r>
            <a:r>
              <a:rPr lang="en-US" sz="1600" b="1" i="0" u="none" strike="noStrike" baseline="0" dirty="0" err="1"/>
              <a:t>specialisation</a:t>
            </a:r>
            <a:r>
              <a:rPr lang="en-US" sz="1600" b="1" i="0" u="none" strike="noStrike" baseline="0" dirty="0"/>
              <a:t>: </a:t>
            </a:r>
            <a:r>
              <a:rPr lang="en-US" sz="1600" b="0" i="0" u="none" strike="noStrike" baseline="0" dirty="0"/>
              <a:t>Young Scholars Programme</a:t>
            </a:r>
          </a:p>
          <a:p>
            <a:pPr marL="285750" indent="-285750" algn="l">
              <a:buFont typeface="Arial" panose="020B0604020202020204" pitchFamily="34" charset="0"/>
              <a:buChar char="•"/>
            </a:pPr>
            <a:r>
              <a:rPr lang="en-US" sz="1600" b="1" i="0" u="none" strike="noStrike" baseline="0" dirty="0"/>
              <a:t>When do you want to start your studies: </a:t>
            </a:r>
            <a:r>
              <a:rPr lang="en-US" sz="1600" b="0" i="0" u="none" strike="noStrike" baseline="0" dirty="0"/>
              <a:t>Semester</a:t>
            </a:r>
            <a:r>
              <a:rPr lang="en-US" sz="1600" dirty="0"/>
              <a:t> </a:t>
            </a:r>
            <a:r>
              <a:rPr lang="en-NZ" sz="1600" b="0" i="0" u="none" strike="noStrike" baseline="0" dirty="0"/>
              <a:t>One</a:t>
            </a:r>
          </a:p>
          <a:p>
            <a:pPr marL="285750" indent="-285750" algn="l">
              <a:buFont typeface="Arial" panose="020B0604020202020204" pitchFamily="34" charset="0"/>
              <a:buChar char="•"/>
            </a:pPr>
            <a:r>
              <a:rPr lang="en-NZ" sz="1600" b="1" i="0" u="none" strike="noStrike" baseline="0" dirty="0"/>
              <a:t>Campus Location: </a:t>
            </a:r>
            <a:r>
              <a:rPr lang="en-NZ" sz="1600" b="0" i="0" u="none" strike="noStrike" baseline="0" dirty="0"/>
              <a:t>City (Default)</a:t>
            </a:r>
            <a:endParaRPr lang="en-NZ" sz="1600" dirty="0"/>
          </a:p>
        </p:txBody>
      </p:sp>
      <p:pic>
        <p:nvPicPr>
          <p:cNvPr id="7" name="Picture 6">
            <a:extLst>
              <a:ext uri="{FF2B5EF4-FFF2-40B4-BE49-F238E27FC236}">
                <a16:creationId xmlns:a16="http://schemas.microsoft.com/office/drawing/2014/main" id="{69181EEC-765D-8F36-B707-BC7B69D83828}"/>
              </a:ext>
            </a:extLst>
          </p:cNvPr>
          <p:cNvPicPr>
            <a:picLocks noChangeAspect="1"/>
          </p:cNvPicPr>
          <p:nvPr/>
        </p:nvPicPr>
        <p:blipFill>
          <a:blip r:embed="rId2"/>
          <a:stretch>
            <a:fillRect/>
          </a:stretch>
        </p:blipFill>
        <p:spPr>
          <a:xfrm>
            <a:off x="6221790" y="138112"/>
            <a:ext cx="5574828" cy="6581775"/>
          </a:xfrm>
          <a:prstGeom prst="rect">
            <a:avLst/>
          </a:prstGeom>
        </p:spPr>
      </p:pic>
    </p:spTree>
    <p:extLst>
      <p:ext uri="{BB962C8B-B14F-4D97-AF65-F5344CB8AC3E}">
        <p14:creationId xmlns:p14="http://schemas.microsoft.com/office/powerpoint/2010/main" val="242062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A1DBC-C98B-B522-B8D9-05ED24C3E069}"/>
              </a:ext>
            </a:extLst>
          </p:cNvPr>
          <p:cNvSpPr txBox="1"/>
          <p:nvPr/>
        </p:nvSpPr>
        <p:spPr>
          <a:xfrm>
            <a:off x="921191" y="2521059"/>
            <a:ext cx="3831878" cy="1815882"/>
          </a:xfrm>
          <a:prstGeom prst="rect">
            <a:avLst/>
          </a:prstGeom>
          <a:noFill/>
        </p:spPr>
        <p:txBody>
          <a:bodyPr wrap="square">
            <a:spAutoFit/>
          </a:bodyPr>
          <a:lstStyle/>
          <a:p>
            <a:pPr algn="l"/>
            <a:r>
              <a:rPr lang="en-US" sz="1600" b="1" i="0" u="none" strike="noStrike" baseline="0" dirty="0"/>
              <a:t>You will need to provide a letter of support from your </a:t>
            </a:r>
            <a:r>
              <a:rPr lang="en-NZ" sz="1600" b="1" i="0" u="none" strike="noStrike" baseline="0" dirty="0"/>
              <a:t>school and a discretionary </a:t>
            </a:r>
            <a:r>
              <a:rPr lang="en-US" sz="1600" b="1" i="0" u="none" strike="noStrike" baseline="0" dirty="0"/>
              <a:t>entrance form, also signed by your school Principal. If you do not have these ready, then you </a:t>
            </a:r>
            <a:r>
              <a:rPr lang="en-NZ" sz="1600" b="1" i="0" u="none" strike="noStrike" baseline="0" dirty="0"/>
              <a:t>can submit your application </a:t>
            </a:r>
            <a:r>
              <a:rPr lang="en-US" sz="1600" b="1" i="0" u="none" strike="noStrike" baseline="0" dirty="0"/>
              <a:t>without them and upload them </a:t>
            </a:r>
            <a:r>
              <a:rPr lang="en-NZ" sz="1600" b="1" i="0" u="none" strike="noStrike" baseline="0" dirty="0"/>
              <a:t>later.</a:t>
            </a:r>
            <a:endParaRPr lang="en-NZ" sz="1600" dirty="0"/>
          </a:p>
        </p:txBody>
      </p:sp>
      <p:pic>
        <p:nvPicPr>
          <p:cNvPr id="7" name="Picture 6">
            <a:extLst>
              <a:ext uri="{FF2B5EF4-FFF2-40B4-BE49-F238E27FC236}">
                <a16:creationId xmlns:a16="http://schemas.microsoft.com/office/drawing/2014/main" id="{00F52ED3-F9AE-A0BC-2240-894D4F6FDD74}"/>
              </a:ext>
            </a:extLst>
          </p:cNvPr>
          <p:cNvPicPr>
            <a:picLocks noChangeAspect="1"/>
          </p:cNvPicPr>
          <p:nvPr/>
        </p:nvPicPr>
        <p:blipFill>
          <a:blip r:embed="rId2"/>
          <a:stretch>
            <a:fillRect/>
          </a:stretch>
        </p:blipFill>
        <p:spPr>
          <a:xfrm>
            <a:off x="4888826" y="511501"/>
            <a:ext cx="6005559" cy="5834998"/>
          </a:xfrm>
          <a:prstGeom prst="rect">
            <a:avLst/>
          </a:prstGeom>
        </p:spPr>
      </p:pic>
    </p:spTree>
    <p:extLst>
      <p:ext uri="{BB962C8B-B14F-4D97-AF65-F5344CB8AC3E}">
        <p14:creationId xmlns:p14="http://schemas.microsoft.com/office/powerpoint/2010/main" val="3424088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AA08F-62AA-2F9C-FE3D-1C0557F2067F}"/>
              </a:ext>
            </a:extLst>
          </p:cNvPr>
          <p:cNvPicPr>
            <a:picLocks noChangeAspect="1"/>
          </p:cNvPicPr>
          <p:nvPr/>
        </p:nvPicPr>
        <p:blipFill>
          <a:blip r:embed="rId2"/>
          <a:stretch>
            <a:fillRect/>
          </a:stretch>
        </p:blipFill>
        <p:spPr>
          <a:xfrm>
            <a:off x="1932915" y="827744"/>
            <a:ext cx="8326170" cy="4550076"/>
          </a:xfrm>
          <a:prstGeom prst="rect">
            <a:avLst/>
          </a:prstGeom>
        </p:spPr>
      </p:pic>
      <p:sp>
        <p:nvSpPr>
          <p:cNvPr id="5" name="TextBox 4">
            <a:extLst>
              <a:ext uri="{FF2B5EF4-FFF2-40B4-BE49-F238E27FC236}">
                <a16:creationId xmlns:a16="http://schemas.microsoft.com/office/drawing/2014/main" id="{DEAE6A8A-7483-59FD-0631-6D54B648CB72}"/>
              </a:ext>
            </a:extLst>
          </p:cNvPr>
          <p:cNvSpPr txBox="1"/>
          <p:nvPr/>
        </p:nvSpPr>
        <p:spPr>
          <a:xfrm>
            <a:off x="3047246" y="5581283"/>
            <a:ext cx="6097508" cy="584775"/>
          </a:xfrm>
          <a:prstGeom prst="rect">
            <a:avLst/>
          </a:prstGeom>
          <a:noFill/>
        </p:spPr>
        <p:txBody>
          <a:bodyPr wrap="square">
            <a:spAutoFit/>
          </a:bodyPr>
          <a:lstStyle/>
          <a:p>
            <a:pPr algn="ctr"/>
            <a:r>
              <a:rPr lang="en-US" sz="1600" b="1" i="0" u="none" strike="noStrike" baseline="0" dirty="0"/>
              <a:t>Read the student agreement and terms and conditions, </a:t>
            </a:r>
            <a:r>
              <a:rPr lang="en-NZ" sz="1600" b="1" i="0" u="none" strike="noStrike" baseline="0" dirty="0"/>
              <a:t>then click ‘Submit Application’.</a:t>
            </a:r>
            <a:endParaRPr lang="en-NZ" sz="1600" dirty="0"/>
          </a:p>
        </p:txBody>
      </p:sp>
      <p:sp>
        <p:nvSpPr>
          <p:cNvPr id="6" name="Oval 5">
            <a:extLst>
              <a:ext uri="{FF2B5EF4-FFF2-40B4-BE49-F238E27FC236}">
                <a16:creationId xmlns:a16="http://schemas.microsoft.com/office/drawing/2014/main" id="{199DE2E4-2400-428A-78C7-73722CA29F2E}"/>
              </a:ext>
            </a:extLst>
          </p:cNvPr>
          <p:cNvSpPr/>
          <p:nvPr/>
        </p:nvSpPr>
        <p:spPr>
          <a:xfrm>
            <a:off x="5051834" y="4399984"/>
            <a:ext cx="2163778" cy="56131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0313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55C971-50F6-7FB8-CF65-C2BE2272620C}"/>
              </a:ext>
            </a:extLst>
          </p:cNvPr>
          <p:cNvPicPr>
            <a:picLocks noChangeAspect="1"/>
          </p:cNvPicPr>
          <p:nvPr/>
        </p:nvPicPr>
        <p:blipFill>
          <a:blip r:embed="rId2"/>
          <a:stretch>
            <a:fillRect/>
          </a:stretch>
        </p:blipFill>
        <p:spPr>
          <a:xfrm>
            <a:off x="3011112" y="1104523"/>
            <a:ext cx="6169775" cy="4648954"/>
          </a:xfrm>
          <a:prstGeom prst="rect">
            <a:avLst/>
          </a:prstGeom>
        </p:spPr>
      </p:pic>
      <p:sp>
        <p:nvSpPr>
          <p:cNvPr id="9" name="TextBox 8">
            <a:extLst>
              <a:ext uri="{FF2B5EF4-FFF2-40B4-BE49-F238E27FC236}">
                <a16:creationId xmlns:a16="http://schemas.microsoft.com/office/drawing/2014/main" id="{D8022EE3-34DC-4973-E5EE-B6C42D8B8EAC}"/>
              </a:ext>
            </a:extLst>
          </p:cNvPr>
          <p:cNvSpPr txBox="1"/>
          <p:nvPr/>
        </p:nvSpPr>
        <p:spPr>
          <a:xfrm>
            <a:off x="9431447" y="2890391"/>
            <a:ext cx="2437645" cy="1077218"/>
          </a:xfrm>
          <a:prstGeom prst="rect">
            <a:avLst/>
          </a:prstGeom>
          <a:noFill/>
        </p:spPr>
        <p:txBody>
          <a:bodyPr wrap="square">
            <a:spAutoFit/>
          </a:bodyPr>
          <a:lstStyle/>
          <a:p>
            <a:pPr algn="l"/>
            <a:r>
              <a:rPr lang="en-US" sz="1600" b="1" i="0" u="none" strike="noStrike" baseline="0" dirty="0"/>
              <a:t>Quote your ID in any</a:t>
            </a:r>
          </a:p>
          <a:p>
            <a:pPr algn="l"/>
            <a:r>
              <a:rPr lang="en-NZ" sz="1600" b="1" i="0" u="none" strike="noStrike" baseline="0" dirty="0"/>
              <a:t>communication with</a:t>
            </a:r>
          </a:p>
          <a:p>
            <a:pPr algn="l"/>
            <a:r>
              <a:rPr lang="en-US" sz="1600" b="1" i="0" u="none" strike="noStrike" baseline="0" dirty="0"/>
              <a:t>us so we can easily</a:t>
            </a:r>
          </a:p>
          <a:p>
            <a:pPr algn="l"/>
            <a:r>
              <a:rPr lang="en-NZ" sz="1600" b="1" i="0" u="none" strike="noStrike" baseline="0" dirty="0"/>
              <a:t>locate your application.</a:t>
            </a:r>
            <a:endParaRPr lang="en-NZ" sz="1600" dirty="0"/>
          </a:p>
        </p:txBody>
      </p:sp>
      <p:sp>
        <p:nvSpPr>
          <p:cNvPr id="10" name="Oval 9">
            <a:extLst>
              <a:ext uri="{FF2B5EF4-FFF2-40B4-BE49-F238E27FC236}">
                <a16:creationId xmlns:a16="http://schemas.microsoft.com/office/drawing/2014/main" id="{D8A64E7B-A799-3ABC-A0E9-88A8EA4AD052}"/>
              </a:ext>
            </a:extLst>
          </p:cNvPr>
          <p:cNvSpPr/>
          <p:nvPr/>
        </p:nvSpPr>
        <p:spPr>
          <a:xfrm>
            <a:off x="7350619" y="1104523"/>
            <a:ext cx="1955548" cy="6065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15300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423C89-D248-FE94-2D29-2AE76DFB71DF}"/>
              </a:ext>
            </a:extLst>
          </p:cNvPr>
          <p:cNvSpPr txBox="1"/>
          <p:nvPr/>
        </p:nvSpPr>
        <p:spPr>
          <a:xfrm>
            <a:off x="1197793" y="1743922"/>
            <a:ext cx="3288670" cy="3370153"/>
          </a:xfrm>
          <a:prstGeom prst="rect">
            <a:avLst/>
          </a:prstGeom>
          <a:noFill/>
        </p:spPr>
        <p:txBody>
          <a:bodyPr wrap="square">
            <a:spAutoFit/>
          </a:bodyPr>
          <a:lstStyle/>
          <a:p>
            <a:pPr algn="l"/>
            <a:r>
              <a:rPr lang="en-US" sz="1600" b="1" i="0" u="none" strike="noStrike" baseline="0" dirty="0"/>
              <a:t>You can come back and check</a:t>
            </a:r>
          </a:p>
          <a:p>
            <a:pPr algn="l"/>
            <a:r>
              <a:rPr lang="en-US" sz="1600" b="1" i="0" u="none" strike="noStrike" baseline="0" dirty="0"/>
              <a:t>on your application at any time</a:t>
            </a:r>
          </a:p>
          <a:p>
            <a:pPr algn="l"/>
            <a:r>
              <a:rPr lang="en-NZ" sz="1600" b="1" i="0" u="none" strike="noStrike" baseline="0" dirty="0"/>
              <a:t>here:</a:t>
            </a:r>
          </a:p>
          <a:p>
            <a:pPr algn="l">
              <a:spcBef>
                <a:spcPts val="600"/>
              </a:spcBef>
            </a:pPr>
            <a:r>
              <a:rPr lang="en-NZ" sz="1600" b="1" i="0" u="none" strike="noStrike" baseline="0" dirty="0"/>
              <a:t>applytostudy.auckland.ac.nz/</a:t>
            </a:r>
          </a:p>
          <a:p>
            <a:pPr algn="l"/>
            <a:endParaRPr lang="en-NZ" sz="1600" b="1" i="0" u="none" strike="noStrike" baseline="0" dirty="0"/>
          </a:p>
          <a:p>
            <a:pPr algn="l"/>
            <a:r>
              <a:rPr lang="en-NZ" sz="1600" b="1" i="0" u="none" strike="noStrike" baseline="0" dirty="0"/>
              <a:t>Any outstanding tasks will</a:t>
            </a:r>
          </a:p>
          <a:p>
            <a:pPr algn="l"/>
            <a:r>
              <a:rPr lang="en-US" sz="1600" b="1" i="0" u="none" strike="noStrike" baseline="0" dirty="0"/>
              <a:t>appear in the ‘Things you need</a:t>
            </a:r>
          </a:p>
          <a:p>
            <a:pPr algn="l"/>
            <a:r>
              <a:rPr lang="en-NZ" sz="1600" b="1" i="0" u="none" strike="noStrike" baseline="0" dirty="0"/>
              <a:t>to do’ list.</a:t>
            </a:r>
          </a:p>
          <a:p>
            <a:pPr algn="l"/>
            <a:endParaRPr lang="en-NZ" sz="1600" b="1" i="0" u="none" strike="noStrike" baseline="0" dirty="0"/>
          </a:p>
          <a:p>
            <a:pPr algn="l"/>
            <a:r>
              <a:rPr lang="en-US" sz="1600" b="1" i="0" u="none" strike="noStrike" baseline="0" dirty="0"/>
              <a:t>If you have not provided your</a:t>
            </a:r>
          </a:p>
          <a:p>
            <a:pPr algn="l"/>
            <a:r>
              <a:rPr lang="en-NZ" sz="1600" b="1" i="0" u="none" strike="noStrike" baseline="0" dirty="0"/>
              <a:t>letter of support or discretionary entrance form, </a:t>
            </a:r>
            <a:r>
              <a:rPr lang="en-US" sz="1600" b="1" i="0" u="none" strike="noStrike" baseline="0" dirty="0"/>
              <a:t>you can upload them here.</a:t>
            </a:r>
            <a:endParaRPr lang="en-NZ" sz="1600" dirty="0"/>
          </a:p>
        </p:txBody>
      </p:sp>
      <p:pic>
        <p:nvPicPr>
          <p:cNvPr id="7" name="Picture 6">
            <a:extLst>
              <a:ext uri="{FF2B5EF4-FFF2-40B4-BE49-F238E27FC236}">
                <a16:creationId xmlns:a16="http://schemas.microsoft.com/office/drawing/2014/main" id="{27A323FF-0876-EE93-1F0B-510446294BFB}"/>
              </a:ext>
            </a:extLst>
          </p:cNvPr>
          <p:cNvPicPr>
            <a:picLocks noChangeAspect="1"/>
          </p:cNvPicPr>
          <p:nvPr/>
        </p:nvPicPr>
        <p:blipFill>
          <a:blip r:embed="rId2"/>
          <a:stretch>
            <a:fillRect/>
          </a:stretch>
        </p:blipFill>
        <p:spPr>
          <a:xfrm>
            <a:off x="5018154" y="543395"/>
            <a:ext cx="5550542" cy="5771206"/>
          </a:xfrm>
          <a:prstGeom prst="rect">
            <a:avLst/>
          </a:prstGeom>
        </p:spPr>
      </p:pic>
    </p:spTree>
    <p:extLst>
      <p:ext uri="{BB962C8B-B14F-4D97-AF65-F5344CB8AC3E}">
        <p14:creationId xmlns:p14="http://schemas.microsoft.com/office/powerpoint/2010/main" val="305771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7959-14E6-136E-2C94-83F5A96FA062}"/>
              </a:ext>
            </a:extLst>
          </p:cNvPr>
          <p:cNvSpPr>
            <a:spLocks noGrp="1"/>
          </p:cNvSpPr>
          <p:nvPr>
            <p:ph type="title"/>
          </p:nvPr>
        </p:nvSpPr>
        <p:spPr>
          <a:xfrm>
            <a:off x="838200" y="247430"/>
            <a:ext cx="10515600" cy="1325563"/>
          </a:xfrm>
        </p:spPr>
        <p:txBody>
          <a:bodyPr/>
          <a:lstStyle/>
          <a:p>
            <a:r>
              <a:rPr lang="en-NZ" dirty="0"/>
              <a:t>Required documentation</a:t>
            </a:r>
          </a:p>
        </p:txBody>
      </p:sp>
      <p:sp>
        <p:nvSpPr>
          <p:cNvPr id="3" name="Content Placeholder 2">
            <a:extLst>
              <a:ext uri="{FF2B5EF4-FFF2-40B4-BE49-F238E27FC236}">
                <a16:creationId xmlns:a16="http://schemas.microsoft.com/office/drawing/2014/main" id="{BEBE2929-1E02-0646-4B2B-53361D5EE3F0}"/>
              </a:ext>
            </a:extLst>
          </p:cNvPr>
          <p:cNvSpPr>
            <a:spLocks noGrp="1"/>
          </p:cNvSpPr>
          <p:nvPr>
            <p:ph idx="1"/>
          </p:nvPr>
        </p:nvSpPr>
        <p:spPr>
          <a:xfrm>
            <a:off x="838200" y="1493822"/>
            <a:ext cx="10515600" cy="4916031"/>
          </a:xfrm>
        </p:spPr>
        <p:txBody>
          <a:bodyPr vert="horz" lIns="91440" tIns="45720" rIns="91440" bIns="45720" rtlCol="0" anchor="t">
            <a:normAutofit/>
          </a:bodyPr>
          <a:lstStyle/>
          <a:p>
            <a:pPr marL="0" indent="0" algn="l">
              <a:spcAft>
                <a:spcPts val="600"/>
              </a:spcAft>
              <a:buNone/>
            </a:pPr>
            <a:r>
              <a:rPr lang="en-US" sz="2000" b="0" i="0" u="none" strike="noStrike" baseline="0" dirty="0"/>
              <a:t>To apply for this programme, you will need to provide the following documentation:</a:t>
            </a:r>
          </a:p>
          <a:p>
            <a:r>
              <a:rPr lang="en-US" sz="2000" b="1" i="0" u="none" strike="noStrike" baseline="0" dirty="0"/>
              <a:t>Discretionary Entrance form (signed by your Principal)</a:t>
            </a:r>
          </a:p>
          <a:p>
            <a:r>
              <a:rPr lang="en-US" sz="2000" b="1" i="0" u="none" strike="noStrike" baseline="0" dirty="0"/>
              <a:t>Letter of support/reference from your school.</a:t>
            </a:r>
          </a:p>
          <a:p>
            <a:pPr marL="0" indent="0" algn="l">
              <a:buNone/>
            </a:pPr>
            <a:r>
              <a:rPr lang="en-US" sz="2000" b="0" i="0" u="none" strike="noStrike" baseline="0" dirty="0"/>
              <a:t>Once your application has been processed, you will be informed by email confirming the outcome of your application.</a:t>
            </a:r>
          </a:p>
          <a:p>
            <a:pPr marL="0" indent="0">
              <a:buNone/>
            </a:pPr>
            <a:r>
              <a:rPr lang="en-US" sz="2000" dirty="0"/>
              <a:t>Please note that delays</a:t>
            </a:r>
            <a:r>
              <a:rPr lang="en-US" sz="2000" b="0" i="0" u="none" strike="noStrike" baseline="0" dirty="0"/>
              <a:t> </a:t>
            </a:r>
            <a:r>
              <a:rPr lang="en-US" sz="2000" dirty="0"/>
              <a:t>in processing your application may</a:t>
            </a:r>
            <a:r>
              <a:rPr lang="en-US" sz="2000" b="0" i="0" u="none" strike="noStrike" baseline="0" dirty="0"/>
              <a:t> occur during peak admission periods (December through to March</a:t>
            </a:r>
            <a:r>
              <a:rPr lang="en-US" sz="2000" dirty="0"/>
              <a:t>). Hence, we</a:t>
            </a:r>
            <a:r>
              <a:rPr lang="en-US" sz="2000" b="0" i="0" u="none" strike="noStrike" baseline="0" dirty="0"/>
              <a:t> encourage you to apply </a:t>
            </a:r>
            <a:r>
              <a:rPr lang="en-US" sz="2000" dirty="0"/>
              <a:t>as early as possible</a:t>
            </a:r>
            <a:r>
              <a:rPr lang="en-US" sz="2000" b="0" i="0" u="none" strike="noStrike" baseline="0" dirty="0"/>
              <a:t>.</a:t>
            </a:r>
          </a:p>
          <a:p>
            <a:pPr marL="0" indent="0" algn="l">
              <a:buNone/>
            </a:pPr>
            <a:r>
              <a:rPr lang="en-US" sz="2000" b="0" i="0" u="none" strike="noStrike" baseline="0" dirty="0"/>
              <a:t>After your application has been approved, you will need to provide:</a:t>
            </a:r>
          </a:p>
          <a:p>
            <a:pPr>
              <a:spcAft>
                <a:spcPts val="1200"/>
              </a:spcAft>
            </a:pPr>
            <a:r>
              <a:rPr lang="en-US" sz="2000" b="1" i="0" u="none" strike="noStrike" baseline="0" dirty="0"/>
              <a:t>Certified proof of your identity</a:t>
            </a:r>
            <a:r>
              <a:rPr lang="en-US" sz="2000" b="0" i="0" u="none" strike="noStrike" baseline="0" dirty="0"/>
              <a:t>*</a:t>
            </a:r>
          </a:p>
          <a:p>
            <a:pPr marL="0" indent="0" algn="l">
              <a:buNone/>
            </a:pPr>
            <a:r>
              <a:rPr lang="en-US" sz="1300" b="0" i="0" u="none" strike="noStrike" baseline="0" dirty="0"/>
              <a:t>* </a:t>
            </a:r>
            <a:r>
              <a:rPr lang="en-US" sz="1300" b="0" i="1" u="none" strike="noStrike" baseline="0" dirty="0"/>
              <a:t>In order to verify your legal name, date of birth and citizenship status, please send in certified photocopies of your identification documents such as your birth certificate or relevant pages of your passport. You can send a certified photocopy of these via post. Alternatively, if you are on our campus and able to, you can drop in to </a:t>
            </a:r>
            <a:r>
              <a:rPr lang="en-US" sz="1300" b="0" i="1" u="none" strike="noStrike" baseline="0" dirty="0" err="1"/>
              <a:t>AskAuckland</a:t>
            </a:r>
            <a:r>
              <a:rPr lang="en-US" sz="1300" b="0" i="1" u="none" strike="noStrike" baseline="0" dirty="0"/>
              <a:t> Central with the original documents and they can photocopy and certify these for you. For more information, please see Certifying copies of documents for Admission. Please note, providing proof of identity will not affect or delay the processing of your application, so we advise that you provide this once your application has been approved and you have been accepted into the programme. You </a:t>
            </a:r>
            <a:r>
              <a:rPr lang="en-US" sz="1300" b="1" i="1" u="none" strike="noStrike" baseline="0" dirty="0"/>
              <a:t>do </a:t>
            </a:r>
            <a:r>
              <a:rPr lang="en-US" sz="1300" b="0" i="1" u="none" strike="noStrike" baseline="0" dirty="0"/>
              <a:t>need to have provided your ID before you can </a:t>
            </a:r>
            <a:r>
              <a:rPr lang="en-US" sz="1300" b="0" i="1" u="none" strike="noStrike" baseline="0" dirty="0" err="1"/>
              <a:t>enrol</a:t>
            </a:r>
            <a:r>
              <a:rPr lang="en-US" sz="1300" b="0" i="1" u="none" strike="noStrike" baseline="0" dirty="0"/>
              <a:t>.</a:t>
            </a:r>
            <a:endParaRPr lang="en-NZ" sz="1300" dirty="0"/>
          </a:p>
        </p:txBody>
      </p:sp>
    </p:spTree>
    <p:extLst>
      <p:ext uri="{BB962C8B-B14F-4D97-AF65-F5344CB8AC3E}">
        <p14:creationId xmlns:p14="http://schemas.microsoft.com/office/powerpoint/2010/main" val="235807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F4FDC4-6E5B-C907-3D2D-68DB4A372DCF}"/>
              </a:ext>
            </a:extLst>
          </p:cNvPr>
          <p:cNvPicPr>
            <a:picLocks noChangeAspect="1"/>
          </p:cNvPicPr>
          <p:nvPr/>
        </p:nvPicPr>
        <p:blipFill>
          <a:blip r:embed="rId2"/>
          <a:stretch>
            <a:fillRect/>
          </a:stretch>
        </p:blipFill>
        <p:spPr>
          <a:xfrm>
            <a:off x="2111605" y="911215"/>
            <a:ext cx="7968789" cy="5035570"/>
          </a:xfrm>
          <a:prstGeom prst="rect">
            <a:avLst/>
          </a:prstGeom>
        </p:spPr>
      </p:pic>
      <p:pic>
        <p:nvPicPr>
          <p:cNvPr id="5" name="Picture 4">
            <a:extLst>
              <a:ext uri="{FF2B5EF4-FFF2-40B4-BE49-F238E27FC236}">
                <a16:creationId xmlns:a16="http://schemas.microsoft.com/office/drawing/2014/main" id="{903714B7-742B-598C-2AB3-A331C32B9BFC}"/>
              </a:ext>
            </a:extLst>
          </p:cNvPr>
          <p:cNvPicPr>
            <a:picLocks noChangeAspect="1"/>
          </p:cNvPicPr>
          <p:nvPr/>
        </p:nvPicPr>
        <p:blipFill>
          <a:blip r:embed="rId3"/>
          <a:stretch>
            <a:fillRect/>
          </a:stretch>
        </p:blipFill>
        <p:spPr>
          <a:xfrm>
            <a:off x="8296274" y="1090612"/>
            <a:ext cx="1590675" cy="504825"/>
          </a:xfrm>
          <a:prstGeom prst="rect">
            <a:avLst/>
          </a:prstGeom>
        </p:spPr>
      </p:pic>
      <p:sp>
        <p:nvSpPr>
          <p:cNvPr id="7" name="TextBox 6">
            <a:extLst>
              <a:ext uri="{FF2B5EF4-FFF2-40B4-BE49-F238E27FC236}">
                <a16:creationId xmlns:a16="http://schemas.microsoft.com/office/drawing/2014/main" id="{9CC73E64-DA62-6FDC-AFB5-B69BDC09D012}"/>
              </a:ext>
            </a:extLst>
          </p:cNvPr>
          <p:cNvSpPr txBox="1"/>
          <p:nvPr/>
        </p:nvSpPr>
        <p:spPr>
          <a:xfrm>
            <a:off x="241426" y="2274838"/>
            <a:ext cx="1870179" cy="2308324"/>
          </a:xfrm>
          <a:prstGeom prst="rect">
            <a:avLst/>
          </a:prstGeom>
          <a:noFill/>
        </p:spPr>
        <p:txBody>
          <a:bodyPr wrap="square">
            <a:spAutoFit/>
          </a:bodyPr>
          <a:lstStyle/>
          <a:p>
            <a:pPr algn="l"/>
            <a:r>
              <a:rPr lang="en-NZ" sz="1600" b="1" i="0" u="none" strike="noStrike" baseline="0" dirty="0"/>
              <a:t>To start your</a:t>
            </a:r>
          </a:p>
          <a:p>
            <a:pPr algn="l"/>
            <a:r>
              <a:rPr lang="en-NZ" sz="1600" b="1" i="0" u="none" strike="noStrike" baseline="0" dirty="0"/>
              <a:t>application,</a:t>
            </a:r>
          </a:p>
          <a:p>
            <a:pPr algn="l"/>
            <a:r>
              <a:rPr lang="en-NZ" sz="1600" b="1" i="0" u="none" strike="noStrike" baseline="0" dirty="0"/>
              <a:t>click ‘Apply</a:t>
            </a:r>
          </a:p>
          <a:p>
            <a:pPr algn="l"/>
            <a:r>
              <a:rPr lang="en-NZ" sz="1600" b="1" i="0" u="none" strike="noStrike" baseline="0" dirty="0"/>
              <a:t>for Admission</a:t>
            </a:r>
          </a:p>
          <a:p>
            <a:pPr algn="l"/>
            <a:r>
              <a:rPr lang="en-NZ" sz="1600" b="1" i="0" u="none" strike="noStrike" baseline="0" dirty="0"/>
              <a:t>to study’ at</a:t>
            </a:r>
          </a:p>
          <a:p>
            <a:pPr algn="l"/>
            <a:r>
              <a:rPr lang="en-NZ" sz="1600" b="1" i="0" u="none" strike="noStrike" baseline="0" dirty="0"/>
              <a:t>the top of the</a:t>
            </a:r>
          </a:p>
          <a:p>
            <a:pPr algn="l"/>
            <a:r>
              <a:rPr lang="en-NZ" sz="1600" b="1" i="0" u="none" strike="noStrike" baseline="0" dirty="0"/>
              <a:t>University of</a:t>
            </a:r>
          </a:p>
          <a:p>
            <a:pPr algn="l"/>
            <a:r>
              <a:rPr lang="en-NZ" sz="1600" b="1" i="0" u="none" strike="noStrike" baseline="0" dirty="0"/>
              <a:t>Auckland</a:t>
            </a:r>
          </a:p>
          <a:p>
            <a:pPr algn="l"/>
            <a:r>
              <a:rPr lang="en-NZ" sz="1600" b="1" i="0" u="none" strike="noStrike" baseline="0" dirty="0"/>
              <a:t>homepage.</a:t>
            </a:r>
            <a:endParaRPr lang="en-NZ" sz="1600" dirty="0"/>
          </a:p>
        </p:txBody>
      </p:sp>
      <p:sp>
        <p:nvSpPr>
          <p:cNvPr id="8" name="Oval 7">
            <a:extLst>
              <a:ext uri="{FF2B5EF4-FFF2-40B4-BE49-F238E27FC236}">
                <a16:creationId xmlns:a16="http://schemas.microsoft.com/office/drawing/2014/main" id="{B2E780C2-5579-1CEC-5D03-9F244A2A9D32}"/>
              </a:ext>
            </a:extLst>
          </p:cNvPr>
          <p:cNvSpPr/>
          <p:nvPr/>
        </p:nvSpPr>
        <p:spPr>
          <a:xfrm>
            <a:off x="5088047" y="770629"/>
            <a:ext cx="1875717" cy="5723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0" name="Straight Arrow Connector 9">
            <a:extLst>
              <a:ext uri="{FF2B5EF4-FFF2-40B4-BE49-F238E27FC236}">
                <a16:creationId xmlns:a16="http://schemas.microsoft.com/office/drawing/2014/main" id="{E6E1E522-FA93-A65B-2C67-154C6F394519}"/>
              </a:ext>
            </a:extLst>
          </p:cNvPr>
          <p:cNvCxnSpPr>
            <a:cxnSpLocks/>
          </p:cNvCxnSpPr>
          <p:nvPr/>
        </p:nvCxnSpPr>
        <p:spPr>
          <a:xfrm flipV="1">
            <a:off x="3895727" y="1279649"/>
            <a:ext cx="1258431" cy="129153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76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50DB4-6FB1-EE0F-4198-DEE2845018E9}"/>
              </a:ext>
            </a:extLst>
          </p:cNvPr>
          <p:cNvPicPr>
            <a:picLocks noChangeAspect="1"/>
          </p:cNvPicPr>
          <p:nvPr/>
        </p:nvPicPr>
        <p:blipFill>
          <a:blip r:embed="rId2"/>
          <a:stretch>
            <a:fillRect/>
          </a:stretch>
        </p:blipFill>
        <p:spPr>
          <a:xfrm>
            <a:off x="2111452" y="666550"/>
            <a:ext cx="7969095" cy="5524900"/>
          </a:xfrm>
          <a:prstGeom prst="rect">
            <a:avLst/>
          </a:prstGeom>
        </p:spPr>
      </p:pic>
      <p:sp>
        <p:nvSpPr>
          <p:cNvPr id="5" name="TextBox 4">
            <a:extLst>
              <a:ext uri="{FF2B5EF4-FFF2-40B4-BE49-F238E27FC236}">
                <a16:creationId xmlns:a16="http://schemas.microsoft.com/office/drawing/2014/main" id="{1DCE46EF-9159-D20A-2237-906080560B7A}"/>
              </a:ext>
            </a:extLst>
          </p:cNvPr>
          <p:cNvSpPr txBox="1"/>
          <p:nvPr/>
        </p:nvSpPr>
        <p:spPr>
          <a:xfrm>
            <a:off x="132783" y="2521059"/>
            <a:ext cx="2411240" cy="1815882"/>
          </a:xfrm>
          <a:prstGeom prst="rect">
            <a:avLst/>
          </a:prstGeom>
          <a:noFill/>
        </p:spPr>
        <p:txBody>
          <a:bodyPr wrap="square">
            <a:spAutoFit/>
          </a:bodyPr>
          <a:lstStyle/>
          <a:p>
            <a:pPr algn="l"/>
            <a:r>
              <a:rPr lang="en-NZ" sz="1600" b="1" i="0" u="none" strike="noStrike" baseline="0" dirty="0">
                <a:latin typeface="Verdana-Bold"/>
              </a:rPr>
              <a:t>Click ‘Apply now’</a:t>
            </a:r>
          </a:p>
          <a:p>
            <a:pPr algn="l"/>
            <a:r>
              <a:rPr lang="en-NZ" sz="1600" b="1" i="0" u="none" strike="noStrike" baseline="0" dirty="0">
                <a:latin typeface="Verdana-Bold"/>
              </a:rPr>
              <a:t>to start a new application, or ‘Continue your application’ to resume an existing application.</a:t>
            </a:r>
            <a:endParaRPr lang="en-NZ" sz="1600" dirty="0"/>
          </a:p>
        </p:txBody>
      </p:sp>
      <p:sp>
        <p:nvSpPr>
          <p:cNvPr id="6" name="Oval 5">
            <a:extLst>
              <a:ext uri="{FF2B5EF4-FFF2-40B4-BE49-F238E27FC236}">
                <a16:creationId xmlns:a16="http://schemas.microsoft.com/office/drawing/2014/main" id="{9284981E-E7E0-3B21-A798-A00E56D10289}"/>
              </a:ext>
            </a:extLst>
          </p:cNvPr>
          <p:cNvSpPr/>
          <p:nvPr/>
        </p:nvSpPr>
        <p:spPr>
          <a:xfrm>
            <a:off x="2725093" y="5296277"/>
            <a:ext cx="2417275" cy="8951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8" name="Straight Arrow Connector 7">
            <a:extLst>
              <a:ext uri="{FF2B5EF4-FFF2-40B4-BE49-F238E27FC236}">
                <a16:creationId xmlns:a16="http://schemas.microsoft.com/office/drawing/2014/main" id="{9C78C128-F3B5-F307-9B7E-98CFE421BE42}"/>
              </a:ext>
            </a:extLst>
          </p:cNvPr>
          <p:cNvCxnSpPr/>
          <p:nvPr/>
        </p:nvCxnSpPr>
        <p:spPr>
          <a:xfrm>
            <a:off x="1856879" y="4164594"/>
            <a:ext cx="868214" cy="133085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79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5720A4-1ED3-15DA-DEF3-13692E7CC436}"/>
              </a:ext>
            </a:extLst>
          </p:cNvPr>
          <p:cNvPicPr>
            <a:picLocks noChangeAspect="1"/>
          </p:cNvPicPr>
          <p:nvPr/>
        </p:nvPicPr>
        <p:blipFill>
          <a:blip r:embed="rId2"/>
          <a:stretch>
            <a:fillRect/>
          </a:stretch>
        </p:blipFill>
        <p:spPr>
          <a:xfrm>
            <a:off x="2813366" y="736819"/>
            <a:ext cx="7134127" cy="5384362"/>
          </a:xfrm>
          <a:prstGeom prst="rect">
            <a:avLst/>
          </a:prstGeom>
        </p:spPr>
      </p:pic>
      <p:sp>
        <p:nvSpPr>
          <p:cNvPr id="7" name="TextBox 6">
            <a:extLst>
              <a:ext uri="{FF2B5EF4-FFF2-40B4-BE49-F238E27FC236}">
                <a16:creationId xmlns:a16="http://schemas.microsoft.com/office/drawing/2014/main" id="{A9EFFBDB-04AA-95D5-E14B-AC32420443EF}"/>
              </a:ext>
            </a:extLst>
          </p:cNvPr>
          <p:cNvSpPr txBox="1"/>
          <p:nvPr/>
        </p:nvSpPr>
        <p:spPr>
          <a:xfrm>
            <a:off x="233127" y="736819"/>
            <a:ext cx="2241488" cy="2246769"/>
          </a:xfrm>
          <a:prstGeom prst="rect">
            <a:avLst/>
          </a:prstGeom>
          <a:noFill/>
        </p:spPr>
        <p:txBody>
          <a:bodyPr wrap="square">
            <a:spAutoFit/>
          </a:bodyPr>
          <a:lstStyle/>
          <a:p>
            <a:pPr algn="l"/>
            <a:r>
              <a:rPr lang="en-NZ" sz="1400" b="1" i="0" u="none" strike="noStrike" baseline="0" dirty="0">
                <a:latin typeface="Verdana-Bold"/>
              </a:rPr>
              <a:t>If you already have</a:t>
            </a:r>
          </a:p>
          <a:p>
            <a:pPr algn="l"/>
            <a:r>
              <a:rPr lang="en-NZ" sz="1400" b="1" i="0" u="none" strike="noStrike" baseline="0" dirty="0">
                <a:latin typeface="Verdana-Bold"/>
              </a:rPr>
              <a:t>a University of </a:t>
            </a:r>
            <a:r>
              <a:rPr lang="en-NZ" sz="1400" b="1" i="0" u="none" strike="noStrike" baseline="0" dirty="0"/>
              <a:t>Auckland</a:t>
            </a:r>
            <a:r>
              <a:rPr lang="en-NZ" sz="1400" b="1" i="0" u="none" strike="noStrike" baseline="0" dirty="0">
                <a:latin typeface="Verdana-Bold"/>
              </a:rPr>
              <a:t> ID, log in</a:t>
            </a:r>
          </a:p>
          <a:p>
            <a:pPr algn="l"/>
            <a:r>
              <a:rPr lang="en-NZ" sz="1400" b="1" i="0" u="none" strike="noStrike" baseline="0" dirty="0">
                <a:latin typeface="Verdana-Bold"/>
              </a:rPr>
              <a:t>here. If you have</a:t>
            </a:r>
          </a:p>
          <a:p>
            <a:pPr algn="l"/>
            <a:r>
              <a:rPr lang="en-NZ" sz="1400" b="1" i="0" u="none" strike="noStrike" baseline="0" dirty="0">
                <a:latin typeface="Verdana-Bold"/>
              </a:rPr>
              <a:t>Forgotten your ID or password, call our support team</a:t>
            </a:r>
          </a:p>
          <a:p>
            <a:pPr algn="l"/>
            <a:r>
              <a:rPr lang="en-NZ" sz="1400" b="1" i="0" u="none" strike="noStrike" baseline="0" dirty="0">
                <a:latin typeface="Verdana-Bold"/>
              </a:rPr>
              <a:t>on 0800 61 62 63 to</a:t>
            </a:r>
          </a:p>
          <a:p>
            <a:pPr algn="l"/>
            <a:r>
              <a:rPr lang="en-NZ" sz="1400" b="1" i="0" u="none" strike="noStrike" baseline="0" dirty="0">
                <a:latin typeface="Verdana-Bold"/>
              </a:rPr>
              <a:t>reset this over the</a:t>
            </a:r>
          </a:p>
          <a:p>
            <a:pPr algn="l"/>
            <a:r>
              <a:rPr lang="en-NZ" sz="1400" b="1" i="0" u="none" strike="noStrike" baseline="0" dirty="0">
                <a:latin typeface="Verdana-Bold"/>
              </a:rPr>
              <a:t>phone.</a:t>
            </a:r>
            <a:endParaRPr lang="en-NZ" sz="1400" dirty="0"/>
          </a:p>
        </p:txBody>
      </p:sp>
      <p:sp>
        <p:nvSpPr>
          <p:cNvPr id="9" name="TextBox 8">
            <a:extLst>
              <a:ext uri="{FF2B5EF4-FFF2-40B4-BE49-F238E27FC236}">
                <a16:creationId xmlns:a16="http://schemas.microsoft.com/office/drawing/2014/main" id="{E4CD4D9E-1EDE-B7C7-3A11-A00B89AD11C1}"/>
              </a:ext>
            </a:extLst>
          </p:cNvPr>
          <p:cNvSpPr txBox="1"/>
          <p:nvPr/>
        </p:nvSpPr>
        <p:spPr>
          <a:xfrm>
            <a:off x="233128" y="4305299"/>
            <a:ext cx="2241487" cy="1815882"/>
          </a:xfrm>
          <a:prstGeom prst="rect">
            <a:avLst/>
          </a:prstGeom>
          <a:noFill/>
        </p:spPr>
        <p:txBody>
          <a:bodyPr wrap="square">
            <a:spAutoFit/>
          </a:bodyPr>
          <a:lstStyle/>
          <a:p>
            <a:pPr algn="l"/>
            <a:r>
              <a:rPr lang="en-NZ" sz="1400" b="1" i="0" u="none" strike="noStrike" baseline="0" dirty="0">
                <a:latin typeface="Verdana-Bold"/>
              </a:rPr>
              <a:t>If you have never been a student or</a:t>
            </a:r>
          </a:p>
          <a:p>
            <a:pPr algn="l"/>
            <a:r>
              <a:rPr lang="en-NZ" sz="1400" b="1" i="0" u="none" strike="noStrike" baseline="0" dirty="0">
                <a:latin typeface="Verdana-Bold"/>
              </a:rPr>
              <a:t>applied to the University of Auckland before, you will need to register for an account.</a:t>
            </a:r>
            <a:endParaRPr lang="en-NZ" sz="1400" dirty="0"/>
          </a:p>
        </p:txBody>
      </p:sp>
      <p:sp>
        <p:nvSpPr>
          <p:cNvPr id="10" name="Oval 9">
            <a:extLst>
              <a:ext uri="{FF2B5EF4-FFF2-40B4-BE49-F238E27FC236}">
                <a16:creationId xmlns:a16="http://schemas.microsoft.com/office/drawing/2014/main" id="{5AD99713-900B-C453-423D-661E9D00FCA5}"/>
              </a:ext>
            </a:extLst>
          </p:cNvPr>
          <p:cNvSpPr/>
          <p:nvPr/>
        </p:nvSpPr>
        <p:spPr>
          <a:xfrm>
            <a:off x="5298540" y="5405173"/>
            <a:ext cx="2163778" cy="8819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2" name="Straight Arrow Connector 11">
            <a:extLst>
              <a:ext uri="{FF2B5EF4-FFF2-40B4-BE49-F238E27FC236}">
                <a16:creationId xmlns:a16="http://schemas.microsoft.com/office/drawing/2014/main" id="{3099C336-D2F9-634E-7969-61B282A071F4}"/>
              </a:ext>
            </a:extLst>
          </p:cNvPr>
          <p:cNvCxnSpPr/>
          <p:nvPr/>
        </p:nvCxnSpPr>
        <p:spPr>
          <a:xfrm>
            <a:off x="2172832" y="5405173"/>
            <a:ext cx="2353901" cy="4164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2E8D7E9-3BDC-7E30-955D-9004CEBF8CFC}"/>
              </a:ext>
            </a:extLst>
          </p:cNvPr>
          <p:cNvCxnSpPr>
            <a:cxnSpLocks/>
          </p:cNvCxnSpPr>
          <p:nvPr/>
        </p:nvCxnSpPr>
        <p:spPr>
          <a:xfrm flipV="1">
            <a:off x="2172832" y="2725113"/>
            <a:ext cx="2267893" cy="1448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20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A6E115-7FFE-B145-060A-5E08AEE0BA33}"/>
              </a:ext>
            </a:extLst>
          </p:cNvPr>
          <p:cNvPicPr>
            <a:picLocks noChangeAspect="1"/>
          </p:cNvPicPr>
          <p:nvPr/>
        </p:nvPicPr>
        <p:blipFill>
          <a:blip r:embed="rId2"/>
          <a:stretch>
            <a:fillRect/>
          </a:stretch>
        </p:blipFill>
        <p:spPr>
          <a:xfrm>
            <a:off x="2577525" y="1196631"/>
            <a:ext cx="7308554" cy="4464736"/>
          </a:xfrm>
          <a:prstGeom prst="rect">
            <a:avLst/>
          </a:prstGeom>
        </p:spPr>
      </p:pic>
      <p:sp>
        <p:nvSpPr>
          <p:cNvPr id="5" name="TextBox 4">
            <a:extLst>
              <a:ext uri="{FF2B5EF4-FFF2-40B4-BE49-F238E27FC236}">
                <a16:creationId xmlns:a16="http://schemas.microsoft.com/office/drawing/2014/main" id="{9B8F687E-F4BE-EB17-2991-54AC61A0E567}"/>
              </a:ext>
            </a:extLst>
          </p:cNvPr>
          <p:cNvSpPr txBox="1"/>
          <p:nvPr/>
        </p:nvSpPr>
        <p:spPr>
          <a:xfrm>
            <a:off x="295746" y="2028616"/>
            <a:ext cx="2145977" cy="2800767"/>
          </a:xfrm>
          <a:prstGeom prst="rect">
            <a:avLst/>
          </a:prstGeom>
          <a:noFill/>
        </p:spPr>
        <p:txBody>
          <a:bodyPr wrap="square">
            <a:spAutoFit/>
          </a:bodyPr>
          <a:lstStyle/>
          <a:p>
            <a:pPr algn="l"/>
            <a:r>
              <a:rPr lang="en-US" sz="1600" b="1" i="0" u="none" strike="noStrike" baseline="0" dirty="0"/>
              <a:t>To register for a new account with the University of</a:t>
            </a:r>
          </a:p>
          <a:p>
            <a:pPr algn="l"/>
            <a:r>
              <a:rPr lang="en-US" sz="1600" b="1" i="0" u="none" strike="noStrike" baseline="0" dirty="0"/>
              <a:t>Auckland, please follow the prompts. You can log in</a:t>
            </a:r>
          </a:p>
          <a:p>
            <a:pPr algn="l"/>
            <a:r>
              <a:rPr lang="en-US" sz="1600" b="1" i="0" u="none" strike="noStrike" baseline="0" dirty="0"/>
              <a:t>with your </a:t>
            </a:r>
            <a:r>
              <a:rPr lang="en-US" sz="1600" b="1" i="0" u="none" strike="noStrike" baseline="0" dirty="0" err="1"/>
              <a:t>RealMe</a:t>
            </a:r>
            <a:r>
              <a:rPr lang="en-US" sz="1600" b="1" i="0" u="none" strike="noStrike" baseline="0" dirty="0"/>
              <a:t>, LinkedIn, etc. or manually enter</a:t>
            </a:r>
          </a:p>
          <a:p>
            <a:pPr algn="l"/>
            <a:r>
              <a:rPr lang="en-US" sz="1600" b="1" i="0" u="none" strike="noStrike" baseline="0" dirty="0"/>
              <a:t>your details for an account.</a:t>
            </a:r>
            <a:endParaRPr lang="en-NZ" sz="1600" dirty="0"/>
          </a:p>
        </p:txBody>
      </p:sp>
      <p:sp>
        <p:nvSpPr>
          <p:cNvPr id="6" name="Oval 5">
            <a:extLst>
              <a:ext uri="{FF2B5EF4-FFF2-40B4-BE49-F238E27FC236}">
                <a16:creationId xmlns:a16="http://schemas.microsoft.com/office/drawing/2014/main" id="{F58E5A41-3102-2D08-566D-570CA50E8CD6}"/>
              </a:ext>
            </a:extLst>
          </p:cNvPr>
          <p:cNvSpPr/>
          <p:nvPr/>
        </p:nvSpPr>
        <p:spPr>
          <a:xfrm>
            <a:off x="3541566" y="4829383"/>
            <a:ext cx="2218099" cy="8319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8" name="Straight Arrow Connector 7">
            <a:extLst>
              <a:ext uri="{FF2B5EF4-FFF2-40B4-BE49-F238E27FC236}">
                <a16:creationId xmlns:a16="http://schemas.microsoft.com/office/drawing/2014/main" id="{C96EFFB0-A7B5-C29B-C1DC-EB4C19300039}"/>
              </a:ext>
            </a:extLst>
          </p:cNvPr>
          <p:cNvCxnSpPr>
            <a:cxnSpLocks/>
          </p:cNvCxnSpPr>
          <p:nvPr/>
        </p:nvCxnSpPr>
        <p:spPr>
          <a:xfrm>
            <a:off x="1457608" y="4753069"/>
            <a:ext cx="1792586" cy="4074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7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CEB063-3B75-174C-8556-846F54CA2D46}"/>
              </a:ext>
            </a:extLst>
          </p:cNvPr>
          <p:cNvPicPr>
            <a:picLocks noChangeAspect="1"/>
          </p:cNvPicPr>
          <p:nvPr/>
        </p:nvPicPr>
        <p:blipFill>
          <a:blip r:embed="rId2"/>
          <a:stretch>
            <a:fillRect/>
          </a:stretch>
        </p:blipFill>
        <p:spPr>
          <a:xfrm>
            <a:off x="6104418" y="3069397"/>
            <a:ext cx="5447049" cy="3038072"/>
          </a:xfrm>
          <a:prstGeom prst="rect">
            <a:avLst/>
          </a:prstGeom>
        </p:spPr>
      </p:pic>
      <p:sp>
        <p:nvSpPr>
          <p:cNvPr id="9" name="TextBox 8">
            <a:extLst>
              <a:ext uri="{FF2B5EF4-FFF2-40B4-BE49-F238E27FC236}">
                <a16:creationId xmlns:a16="http://schemas.microsoft.com/office/drawing/2014/main" id="{26CE7437-7BE5-286A-00BC-3C287819AC79}"/>
              </a:ext>
            </a:extLst>
          </p:cNvPr>
          <p:cNvSpPr txBox="1"/>
          <p:nvPr/>
        </p:nvSpPr>
        <p:spPr>
          <a:xfrm>
            <a:off x="640533" y="4471596"/>
            <a:ext cx="4954509" cy="1323439"/>
          </a:xfrm>
          <a:prstGeom prst="rect">
            <a:avLst/>
          </a:prstGeom>
          <a:noFill/>
        </p:spPr>
        <p:txBody>
          <a:bodyPr wrap="square">
            <a:spAutoFit/>
          </a:bodyPr>
          <a:lstStyle/>
          <a:p>
            <a:pPr algn="l"/>
            <a:r>
              <a:rPr lang="en-US" sz="1600" b="1" i="0" u="none" strike="noStrike" baseline="0" dirty="0"/>
              <a:t>If you choose to register manually, follow the</a:t>
            </a:r>
          </a:p>
          <a:p>
            <a:pPr algn="l"/>
            <a:r>
              <a:rPr lang="en-US" sz="1600" b="1" i="0" u="none" strike="noStrike" baseline="0" dirty="0"/>
              <a:t>prompts to enter your personal details. Make sure</a:t>
            </a:r>
          </a:p>
          <a:p>
            <a:pPr algn="l"/>
            <a:r>
              <a:rPr lang="en-US" sz="1600" b="1" i="0" u="none" strike="noStrike" baseline="0" dirty="0"/>
              <a:t>to enter the correct citizenship and residency, as</a:t>
            </a:r>
          </a:p>
          <a:p>
            <a:pPr algn="l"/>
            <a:r>
              <a:rPr lang="en-US" sz="1600" b="1" i="0" u="none" strike="noStrike" baseline="0" dirty="0"/>
              <a:t>this will be used to calculate your fee type</a:t>
            </a:r>
          </a:p>
          <a:p>
            <a:pPr algn="l"/>
            <a:r>
              <a:rPr lang="en-NZ" sz="1600" b="1" i="0" u="none" strike="noStrike" baseline="0" dirty="0"/>
              <a:t>(domestic vs. international).</a:t>
            </a:r>
            <a:endParaRPr lang="en-NZ" sz="1600" dirty="0"/>
          </a:p>
        </p:txBody>
      </p:sp>
      <p:pic>
        <p:nvPicPr>
          <p:cNvPr id="11" name="Picture 10">
            <a:extLst>
              <a:ext uri="{FF2B5EF4-FFF2-40B4-BE49-F238E27FC236}">
                <a16:creationId xmlns:a16="http://schemas.microsoft.com/office/drawing/2014/main" id="{1DE37F52-2670-F715-08C0-7A22ACB8CDCF}"/>
              </a:ext>
            </a:extLst>
          </p:cNvPr>
          <p:cNvPicPr>
            <a:picLocks noChangeAspect="1"/>
          </p:cNvPicPr>
          <p:nvPr/>
        </p:nvPicPr>
        <p:blipFill>
          <a:blip r:embed="rId3"/>
          <a:stretch>
            <a:fillRect/>
          </a:stretch>
        </p:blipFill>
        <p:spPr>
          <a:xfrm>
            <a:off x="389864" y="386328"/>
            <a:ext cx="5192207" cy="3388967"/>
          </a:xfrm>
          <a:prstGeom prst="rect">
            <a:avLst/>
          </a:prstGeom>
        </p:spPr>
      </p:pic>
      <p:cxnSp>
        <p:nvCxnSpPr>
          <p:cNvPr id="15" name="Straight Arrow Connector 14">
            <a:extLst>
              <a:ext uri="{FF2B5EF4-FFF2-40B4-BE49-F238E27FC236}">
                <a16:creationId xmlns:a16="http://schemas.microsoft.com/office/drawing/2014/main" id="{54CF569B-FE86-3E94-CC5F-4BB1713B03B5}"/>
              </a:ext>
            </a:extLst>
          </p:cNvPr>
          <p:cNvCxnSpPr/>
          <p:nvPr/>
        </p:nvCxnSpPr>
        <p:spPr>
          <a:xfrm flipV="1">
            <a:off x="5067187" y="5124262"/>
            <a:ext cx="2100404" cy="325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13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348AA-FF37-F6CC-D948-CC9589FE5E54}"/>
              </a:ext>
            </a:extLst>
          </p:cNvPr>
          <p:cNvPicPr>
            <a:picLocks noChangeAspect="1"/>
          </p:cNvPicPr>
          <p:nvPr/>
        </p:nvPicPr>
        <p:blipFill>
          <a:blip r:embed="rId2"/>
          <a:stretch>
            <a:fillRect/>
          </a:stretch>
        </p:blipFill>
        <p:spPr>
          <a:xfrm>
            <a:off x="353085" y="305810"/>
            <a:ext cx="6095999" cy="3412901"/>
          </a:xfrm>
          <a:prstGeom prst="rect">
            <a:avLst/>
          </a:prstGeom>
        </p:spPr>
      </p:pic>
      <p:sp>
        <p:nvSpPr>
          <p:cNvPr id="7" name="TextBox 6">
            <a:extLst>
              <a:ext uri="{FF2B5EF4-FFF2-40B4-BE49-F238E27FC236}">
                <a16:creationId xmlns:a16="http://schemas.microsoft.com/office/drawing/2014/main" id="{5F1A6CE4-8BBF-0B42-ECBA-B750C6D70C4F}"/>
              </a:ext>
            </a:extLst>
          </p:cNvPr>
          <p:cNvSpPr txBox="1"/>
          <p:nvPr/>
        </p:nvSpPr>
        <p:spPr>
          <a:xfrm>
            <a:off x="353085" y="4639725"/>
            <a:ext cx="5077571" cy="584775"/>
          </a:xfrm>
          <a:prstGeom prst="rect">
            <a:avLst/>
          </a:prstGeom>
          <a:noFill/>
        </p:spPr>
        <p:txBody>
          <a:bodyPr wrap="square">
            <a:spAutoFit/>
          </a:bodyPr>
          <a:lstStyle/>
          <a:p>
            <a:pPr algn="l"/>
            <a:r>
              <a:rPr lang="en-US" sz="1600" b="1" i="0" u="none" strike="noStrike" baseline="0" dirty="0"/>
              <a:t>Click ‘Get started’. You will be prompted to enter all</a:t>
            </a:r>
          </a:p>
          <a:p>
            <a:pPr algn="l"/>
            <a:r>
              <a:rPr lang="en-NZ" sz="1600" b="1" i="0" u="none" strike="noStrike" baseline="0" dirty="0"/>
              <a:t>your previous academic history.</a:t>
            </a:r>
            <a:endParaRPr lang="en-NZ" sz="1600" dirty="0"/>
          </a:p>
        </p:txBody>
      </p:sp>
      <p:sp>
        <p:nvSpPr>
          <p:cNvPr id="8" name="Oval 7">
            <a:extLst>
              <a:ext uri="{FF2B5EF4-FFF2-40B4-BE49-F238E27FC236}">
                <a16:creationId xmlns:a16="http://schemas.microsoft.com/office/drawing/2014/main" id="{584FD219-13A0-166D-A691-A0C63442EFD4}"/>
              </a:ext>
            </a:extLst>
          </p:cNvPr>
          <p:cNvSpPr/>
          <p:nvPr/>
        </p:nvSpPr>
        <p:spPr>
          <a:xfrm>
            <a:off x="2891870" y="3052088"/>
            <a:ext cx="1010174" cy="4051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 name="Picture 9">
            <a:extLst>
              <a:ext uri="{FF2B5EF4-FFF2-40B4-BE49-F238E27FC236}">
                <a16:creationId xmlns:a16="http://schemas.microsoft.com/office/drawing/2014/main" id="{AEAF441E-A82C-AD64-6090-E97C5F2CD355}"/>
              </a:ext>
            </a:extLst>
          </p:cNvPr>
          <p:cNvPicPr>
            <a:picLocks noChangeAspect="1"/>
          </p:cNvPicPr>
          <p:nvPr/>
        </p:nvPicPr>
        <p:blipFill>
          <a:blip r:embed="rId3"/>
          <a:stretch>
            <a:fillRect/>
          </a:stretch>
        </p:blipFill>
        <p:spPr>
          <a:xfrm>
            <a:off x="2134428" y="490087"/>
            <a:ext cx="2573374" cy="2336974"/>
          </a:xfrm>
          <a:prstGeom prst="rect">
            <a:avLst/>
          </a:prstGeom>
        </p:spPr>
      </p:pic>
      <p:pic>
        <p:nvPicPr>
          <p:cNvPr id="12" name="Picture 11">
            <a:extLst>
              <a:ext uri="{FF2B5EF4-FFF2-40B4-BE49-F238E27FC236}">
                <a16:creationId xmlns:a16="http://schemas.microsoft.com/office/drawing/2014/main" id="{AA46118D-CB5D-E0E3-1C70-DA33B50D6FF7}"/>
              </a:ext>
            </a:extLst>
          </p:cNvPr>
          <p:cNvPicPr>
            <a:picLocks noChangeAspect="1"/>
          </p:cNvPicPr>
          <p:nvPr/>
        </p:nvPicPr>
        <p:blipFill>
          <a:blip r:embed="rId4"/>
          <a:stretch>
            <a:fillRect/>
          </a:stretch>
        </p:blipFill>
        <p:spPr>
          <a:xfrm>
            <a:off x="5558828" y="2859703"/>
            <a:ext cx="6280087" cy="3500498"/>
          </a:xfrm>
          <a:prstGeom prst="rect">
            <a:avLst/>
          </a:prstGeom>
        </p:spPr>
      </p:pic>
      <p:cxnSp>
        <p:nvCxnSpPr>
          <p:cNvPr id="14" name="Straight Arrow Connector 13">
            <a:extLst>
              <a:ext uri="{FF2B5EF4-FFF2-40B4-BE49-F238E27FC236}">
                <a16:creationId xmlns:a16="http://schemas.microsoft.com/office/drawing/2014/main" id="{828AC81F-940F-8599-4106-605831189F93}"/>
              </a:ext>
            </a:extLst>
          </p:cNvPr>
          <p:cNvCxnSpPr>
            <a:cxnSpLocks/>
          </p:cNvCxnSpPr>
          <p:nvPr/>
        </p:nvCxnSpPr>
        <p:spPr>
          <a:xfrm flipV="1">
            <a:off x="1915520" y="3393435"/>
            <a:ext cx="912264" cy="9723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5553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A364EE-CF4D-66E2-EBED-5D12831E169D}"/>
              </a:ext>
            </a:extLst>
          </p:cNvPr>
          <p:cNvPicPr>
            <a:picLocks noChangeAspect="1"/>
          </p:cNvPicPr>
          <p:nvPr/>
        </p:nvPicPr>
        <p:blipFill>
          <a:blip r:embed="rId2"/>
          <a:stretch>
            <a:fillRect/>
          </a:stretch>
        </p:blipFill>
        <p:spPr>
          <a:xfrm>
            <a:off x="4313871" y="307818"/>
            <a:ext cx="4038053" cy="3437643"/>
          </a:xfrm>
          <a:prstGeom prst="rect">
            <a:avLst/>
          </a:prstGeom>
        </p:spPr>
      </p:pic>
      <p:sp>
        <p:nvSpPr>
          <p:cNvPr id="9" name="TextBox 8">
            <a:extLst>
              <a:ext uri="{FF2B5EF4-FFF2-40B4-BE49-F238E27FC236}">
                <a16:creationId xmlns:a16="http://schemas.microsoft.com/office/drawing/2014/main" id="{58FCFCE3-F7EA-C48F-BB4F-D91B52C5B31D}"/>
              </a:ext>
            </a:extLst>
          </p:cNvPr>
          <p:cNvSpPr txBox="1"/>
          <p:nvPr/>
        </p:nvSpPr>
        <p:spPr>
          <a:xfrm>
            <a:off x="841972" y="4520187"/>
            <a:ext cx="6097508" cy="1323439"/>
          </a:xfrm>
          <a:prstGeom prst="rect">
            <a:avLst/>
          </a:prstGeom>
          <a:noFill/>
        </p:spPr>
        <p:txBody>
          <a:bodyPr wrap="square">
            <a:spAutoFit/>
          </a:bodyPr>
          <a:lstStyle/>
          <a:p>
            <a:pPr algn="l"/>
            <a:r>
              <a:rPr lang="en-US" sz="1600" b="1" i="0" u="none" strike="noStrike" baseline="0" dirty="0"/>
              <a:t>Add your high school study. You will need to have your NSN number </a:t>
            </a:r>
            <a:r>
              <a:rPr lang="en-NZ" sz="1600" b="1" i="0" u="none" strike="noStrike" baseline="0" dirty="0"/>
              <a:t>ready.</a:t>
            </a:r>
          </a:p>
          <a:p>
            <a:pPr algn="l"/>
            <a:endParaRPr lang="en-NZ" sz="1600" b="1" i="0" u="none" strike="noStrike" baseline="0" dirty="0"/>
          </a:p>
          <a:p>
            <a:pPr algn="l"/>
            <a:r>
              <a:rPr lang="en-US" sz="1600" b="1" i="0" u="none" strike="noStrike" baseline="0" dirty="0"/>
              <a:t>You can add qualifications you have</a:t>
            </a:r>
            <a:r>
              <a:rPr lang="en-US" sz="1600" b="1" dirty="0"/>
              <a:t> </a:t>
            </a:r>
            <a:r>
              <a:rPr lang="en-US" sz="1600" b="1" i="0" u="none" strike="noStrike" baseline="0" dirty="0"/>
              <a:t>completed and those you are </a:t>
            </a:r>
            <a:r>
              <a:rPr lang="en-NZ" sz="1600" b="1" i="0" u="none" strike="noStrike" baseline="0" dirty="0"/>
              <a:t>still working towards.</a:t>
            </a:r>
            <a:endParaRPr lang="en-NZ" sz="1600" dirty="0"/>
          </a:p>
        </p:txBody>
      </p:sp>
      <p:pic>
        <p:nvPicPr>
          <p:cNvPr id="11" name="Picture 10">
            <a:extLst>
              <a:ext uri="{FF2B5EF4-FFF2-40B4-BE49-F238E27FC236}">
                <a16:creationId xmlns:a16="http://schemas.microsoft.com/office/drawing/2014/main" id="{897EC055-E551-3EF9-CBE8-A9BDF6BFD57F}"/>
              </a:ext>
            </a:extLst>
          </p:cNvPr>
          <p:cNvPicPr>
            <a:picLocks noChangeAspect="1"/>
          </p:cNvPicPr>
          <p:nvPr/>
        </p:nvPicPr>
        <p:blipFill>
          <a:blip r:embed="rId3"/>
          <a:stretch>
            <a:fillRect/>
          </a:stretch>
        </p:blipFill>
        <p:spPr>
          <a:xfrm>
            <a:off x="841972" y="307818"/>
            <a:ext cx="3174892" cy="3886403"/>
          </a:xfrm>
          <a:prstGeom prst="rect">
            <a:avLst/>
          </a:prstGeom>
        </p:spPr>
      </p:pic>
      <p:pic>
        <p:nvPicPr>
          <p:cNvPr id="13" name="Picture 12">
            <a:extLst>
              <a:ext uri="{FF2B5EF4-FFF2-40B4-BE49-F238E27FC236}">
                <a16:creationId xmlns:a16="http://schemas.microsoft.com/office/drawing/2014/main" id="{4D6A8E12-4665-38D2-2247-83471019D50E}"/>
              </a:ext>
            </a:extLst>
          </p:cNvPr>
          <p:cNvPicPr>
            <a:picLocks noChangeAspect="1"/>
          </p:cNvPicPr>
          <p:nvPr/>
        </p:nvPicPr>
        <p:blipFill>
          <a:blip r:embed="rId4"/>
          <a:stretch>
            <a:fillRect/>
          </a:stretch>
        </p:blipFill>
        <p:spPr>
          <a:xfrm>
            <a:off x="4678505" y="396230"/>
            <a:ext cx="3324758" cy="2819731"/>
          </a:xfrm>
          <a:prstGeom prst="rect">
            <a:avLst/>
          </a:prstGeom>
        </p:spPr>
      </p:pic>
      <p:pic>
        <p:nvPicPr>
          <p:cNvPr id="15" name="Picture 14">
            <a:extLst>
              <a:ext uri="{FF2B5EF4-FFF2-40B4-BE49-F238E27FC236}">
                <a16:creationId xmlns:a16="http://schemas.microsoft.com/office/drawing/2014/main" id="{59AE56F9-7053-B160-433A-6F92A643FB18}"/>
              </a:ext>
            </a:extLst>
          </p:cNvPr>
          <p:cNvPicPr>
            <a:picLocks noChangeAspect="1"/>
          </p:cNvPicPr>
          <p:nvPr/>
        </p:nvPicPr>
        <p:blipFill>
          <a:blip r:embed="rId5"/>
          <a:stretch>
            <a:fillRect/>
          </a:stretch>
        </p:blipFill>
        <p:spPr>
          <a:xfrm>
            <a:off x="7070757" y="3959382"/>
            <a:ext cx="4876800" cy="2590800"/>
          </a:xfrm>
          <a:prstGeom prst="rect">
            <a:avLst/>
          </a:prstGeom>
        </p:spPr>
      </p:pic>
      <p:cxnSp>
        <p:nvCxnSpPr>
          <p:cNvPr id="17" name="Straight Arrow Connector 16">
            <a:extLst>
              <a:ext uri="{FF2B5EF4-FFF2-40B4-BE49-F238E27FC236}">
                <a16:creationId xmlns:a16="http://schemas.microsoft.com/office/drawing/2014/main" id="{0C8A85F3-6EAD-1B99-4ADB-200F89DEF92D}"/>
              </a:ext>
            </a:extLst>
          </p:cNvPr>
          <p:cNvCxnSpPr/>
          <p:nvPr/>
        </p:nvCxnSpPr>
        <p:spPr>
          <a:xfrm flipV="1">
            <a:off x="3890726" y="2109457"/>
            <a:ext cx="898557" cy="2987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1871A6F-D0A3-2DF2-4C7A-7AB1792D97E6}"/>
              </a:ext>
            </a:extLst>
          </p:cNvPr>
          <p:cNvCxnSpPr>
            <a:cxnSpLocks/>
          </p:cNvCxnSpPr>
          <p:nvPr/>
        </p:nvCxnSpPr>
        <p:spPr>
          <a:xfrm>
            <a:off x="8028639" y="3118837"/>
            <a:ext cx="646569" cy="6503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4989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4F93693A018A4DA2740A52244EBE7E" ma:contentTypeVersion="17" ma:contentTypeDescription="Create a new document." ma:contentTypeScope="" ma:versionID="8689fbf8132b2b55b73278a5163c8a87">
  <xsd:schema xmlns:xsd="http://www.w3.org/2001/XMLSchema" xmlns:xs="http://www.w3.org/2001/XMLSchema" xmlns:p="http://schemas.microsoft.com/office/2006/metadata/properties" xmlns:ns2="45f201c8-b486-42b5-bf05-595f4843af62" xmlns:ns3="4aa62c41-3384-448e-8ad3-6faf9600452d" xmlns:ns4="d800a5cf-5799-495b-9b49-f15f7ad25ed9" targetNamespace="http://schemas.microsoft.com/office/2006/metadata/properties" ma:root="true" ma:fieldsID="a28cd0c7802a22e1bf2951ad2e4f66e7" ns2:_="" ns3:_="" ns4:_="">
    <xsd:import namespace="45f201c8-b486-42b5-bf05-595f4843af62"/>
    <xsd:import namespace="4aa62c41-3384-448e-8ad3-6faf9600452d"/>
    <xsd:import namespace="d800a5cf-5799-495b-9b49-f15f7ad25e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201c8-b486-42b5-bf05-595f4843af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5e9cd7a-283a-407b-9b45-84d2c2056e08"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a62c41-3384-448e-8ad3-6faf9600452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00a5cf-5799-495b-9b49-f15f7ad25ed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0df8b809-2fa8-4a63-b594-cf9cb18bf5e5}" ma:internalName="TaxCatchAll" ma:showField="CatchAllData" ma:web="4aa62c41-3384-448e-8ad3-6faf96004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00a5cf-5799-495b-9b49-f15f7ad25ed9" xsi:nil="true"/>
    <lcf76f155ced4ddcb4097134ff3c332f xmlns="45f201c8-b486-42b5-bf05-595f4843af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AA6BBD-EA71-45EA-83BE-619F0969D67D}"/>
</file>

<file path=customXml/itemProps2.xml><?xml version="1.0" encoding="utf-8"?>
<ds:datastoreItem xmlns:ds="http://schemas.openxmlformats.org/officeDocument/2006/customXml" ds:itemID="{B0539C19-1894-421F-8882-6090C7247CC0}">
  <ds:schemaRefs>
    <ds:schemaRef ds:uri="http://schemas.microsoft.com/sharepoint/v3/contenttype/forms"/>
  </ds:schemaRefs>
</ds:datastoreItem>
</file>

<file path=customXml/itemProps3.xml><?xml version="1.0" encoding="utf-8"?>
<ds:datastoreItem xmlns:ds="http://schemas.openxmlformats.org/officeDocument/2006/customXml" ds:itemID="{DF58EA91-E9A0-408D-B632-786D8643C105}">
  <ds:schemaRefs>
    <ds:schemaRef ds:uri="http://schemas.microsoft.com/office/2006/metadata/properties"/>
    <ds:schemaRef ds:uri="http://schemas.microsoft.com/office/infopath/2007/PartnerControls"/>
    <ds:schemaRef ds:uri="4dc8256b-c194-4be8-86c7-dbdaeb056b5d"/>
    <ds:schemaRef ds:uri="d800a5cf-5799-495b-9b49-f15f7ad25ed9"/>
  </ds:schemaRefs>
</ds:datastoreItem>
</file>

<file path=docMetadata/LabelInfo.xml><?xml version="1.0" encoding="utf-8"?>
<clbl:labelList xmlns:clbl="http://schemas.microsoft.com/office/2020/mipLabelMetadata">
  <clbl:label id="{d1b36e95-0d50-42e9-958f-b63fa906beaa}" enabled="0" method="" siteId="{d1b36e95-0d50-42e9-958f-b63fa906beaa}" removed="1"/>
</clbl:labelList>
</file>

<file path=docProps/app.xml><?xml version="1.0" encoding="utf-8"?>
<Properties xmlns="http://schemas.openxmlformats.org/officeDocument/2006/extended-properties" xmlns:vt="http://schemas.openxmlformats.org/officeDocument/2006/docPropsVTypes">
  <TotalTime>118</TotalTime>
  <Words>766</Words>
  <Application>Microsoft Office PowerPoint</Application>
  <PresentationFormat>Widescreen</PresentationFormat>
  <Paragraphs>82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Young Scholars Programme</vt:lpstr>
      <vt:lpstr>Required documentation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Isabella Mory</dc:creator>
  <cp:lastModifiedBy>Isabella Mory</cp:lastModifiedBy>
  <cp:revision>11</cp:revision>
  <dcterms:created xsi:type="dcterms:W3CDTF">2024-11-21T01:50:00Z</dcterms:created>
  <dcterms:modified xsi:type="dcterms:W3CDTF">2024-11-26T00:40:20Z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0x010100F44F93693A018A4DA2740A52244EBE7E</vt:lpwstr>
  </property>
  <property fmtid="{D5CDD505-2E9C-101B-9397-08002B2CF9AE}" pid="3" name="MediaServiceImageTags">
    <vt:lpwstr/>
  </property>
</Properties>
</file>